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" name="Shape 1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/>
          <p:nvPr>
            <p:ph type="title"/>
          </p:nvPr>
        </p:nvSpPr>
        <p:spPr>
          <a:xfrm>
            <a:off x="1268278" y="705801"/>
            <a:ext cx="9181077" cy="9848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5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68278" y="705801"/>
            <a:ext cx="9181077" cy="9848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/>
          <p:nvPr>
            <p:ph type="title"/>
          </p:nvPr>
        </p:nvSpPr>
        <p:spPr>
          <a:xfrm>
            <a:off x="1268278" y="705801"/>
            <a:ext cx="9181077" cy="9848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/>
          <p:nvPr>
            <p:ph type="title"/>
          </p:nvPr>
        </p:nvSpPr>
        <p:spPr>
          <a:xfrm>
            <a:off x="838200" y="987424"/>
            <a:ext cx="3933825" cy="106997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half" idx="1"/>
          </p:nvPr>
        </p:nvSpPr>
        <p:spPr>
          <a:xfrm>
            <a:off x="5172890" y="987425"/>
            <a:ext cx="6182498" cy="487362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xfrm>
            <a:off x="838200" y="987424"/>
            <a:ext cx="3933825" cy="106997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5" name="Picture Placeholder 2"/>
          <p:cNvSpPr/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9352" y="325938"/>
            <a:ext cx="1446791" cy="37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77766"/>
            <a:ext cx="1268279" cy="81501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1136469" y="640080"/>
            <a:ext cx="9313817" cy="856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404948" y="1854923"/>
            <a:ext cx="11168744" cy="434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089824" y="6404294"/>
            <a:ext cx="263979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/>
          <p:nvPr>
            <p:ph type="ctrTitle"/>
          </p:nvPr>
        </p:nvSpPr>
        <p:spPr>
          <a:xfrm>
            <a:off x="1391477" y="344556"/>
            <a:ext cx="9144001" cy="3193776"/>
          </a:xfrm>
          <a:prstGeom prst="rect">
            <a:avLst/>
          </a:prstGeom>
        </p:spPr>
        <p:txBody>
          <a:bodyPr/>
          <a:lstStyle/>
          <a:p>
            <a:pPr>
              <a:defRPr b="1" sz="2800"/>
            </a:pPr>
            <a:r>
              <a:t>CASE STUDY - Time Series</a:t>
            </a:r>
            <a:br/>
            <a:br/>
            <a:r>
              <a:t>Forecasting Sales and Quantity for a Superstore Giant</a:t>
            </a:r>
          </a:p>
        </p:txBody>
      </p:sp>
      <p:sp>
        <p:nvSpPr>
          <p:cNvPr id="115" name="Subtitle 2"/>
          <p:cNvSpPr txBox="1"/>
          <p:nvPr>
            <p:ph type="subTitle" sz="quarter" idx="1"/>
          </p:nvPr>
        </p:nvSpPr>
        <p:spPr>
          <a:xfrm>
            <a:off x="388442" y="4793843"/>
            <a:ext cx="6138856" cy="1531923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72000"/>
              </a:lnSpc>
              <a:defRPr sz="1100"/>
            </a:pPr>
            <a:r>
              <a:t> </a:t>
            </a:r>
            <a:r>
              <a:rPr sz="1600"/>
              <a:t>Group Name:</a:t>
            </a:r>
            <a:endParaRPr sz="2200"/>
          </a:p>
          <a:p>
            <a:pPr marL="457200" indent="-457200" algn="l">
              <a:lnSpc>
                <a:spcPct val="72000"/>
              </a:lnSpc>
              <a:buSzPct val="100000"/>
              <a:buAutoNum type="arabicPeriod" startAt="1"/>
              <a:defRPr sz="1600"/>
            </a:pPr>
            <a:r>
              <a:t> Sivaiah Aelasrolu</a:t>
            </a:r>
            <a:endParaRPr sz="2200"/>
          </a:p>
          <a:p>
            <a:pPr marL="457200" indent="-457200" algn="l">
              <a:lnSpc>
                <a:spcPct val="72000"/>
              </a:lnSpc>
              <a:buSzPct val="100000"/>
              <a:buAutoNum type="arabicPeriod" startAt="1"/>
              <a:defRPr sz="1600"/>
            </a:pPr>
            <a:r>
              <a:t> Hariharan Subramaniam</a:t>
            </a:r>
            <a:endParaRPr sz="2200"/>
          </a:p>
          <a:p>
            <a:pPr marL="457200" indent="-457200" algn="l">
              <a:lnSpc>
                <a:spcPct val="72000"/>
              </a:lnSpc>
              <a:buSzPct val="100000"/>
              <a:buAutoNum type="arabicPeriod" startAt="1"/>
              <a:defRPr sz="1600"/>
            </a:pPr>
            <a:r>
              <a:t> Thripthi Raj</a:t>
            </a:r>
            <a:endParaRPr sz="2200"/>
          </a:p>
          <a:p>
            <a:pPr marL="457200" indent="-457200" algn="l">
              <a:lnSpc>
                <a:spcPct val="72000"/>
              </a:lnSpc>
              <a:buSzPct val="100000"/>
              <a:buAutoNum type="arabicPeriod" startAt="1"/>
              <a:defRPr sz="1600"/>
            </a:pPr>
            <a:r>
              <a:t> Abhishek Pandey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ntent Placeholder 2"/>
          <p:cNvSpPr txBox="1"/>
          <p:nvPr>
            <p:ph type="body" idx="1"/>
          </p:nvPr>
        </p:nvSpPr>
        <p:spPr>
          <a:xfrm>
            <a:off x="380547" y="906297"/>
            <a:ext cx="6134395" cy="56845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800"/>
            </a:pPr>
          </a:p>
          <a:p>
            <a:pPr marL="0" indent="0">
              <a:buSzTx/>
              <a:buNone/>
              <a:defRPr b="1" sz="1800"/>
            </a:pPr>
            <a:r>
              <a:t>Classical Decomposition Method</a:t>
            </a:r>
          </a:p>
          <a:p>
            <a:pPr marL="0" indent="0">
              <a:buSzTx/>
              <a:buNone/>
              <a:defRPr sz="1200"/>
            </a:pPr>
            <a:r>
              <a:t>It is Evident from the decomposition that the Demand:</a:t>
            </a:r>
          </a:p>
          <a:p>
            <a:pPr marL="0" indent="0">
              <a:buSzTx/>
              <a:buNone/>
              <a:defRPr sz="1200"/>
            </a:pPr>
            <a:r>
              <a:t>[1] A linearly increasing trend with a positive slope</a:t>
            </a:r>
          </a:p>
          <a:p>
            <a:pPr marL="0" indent="0">
              <a:buSzTx/>
              <a:buNone/>
              <a:defRPr sz="1200"/>
            </a:pPr>
            <a:r>
              <a:t>[2] A low amplitude sinusoidal seasonality ranging between -180 to +150 units.</a:t>
            </a:r>
          </a:p>
          <a:p>
            <a:pPr marL="0" indent="0">
              <a:buSzTx/>
              <a:buNone/>
              <a:defRPr sz="1200"/>
            </a:pPr>
            <a:r>
              <a:t>[3] The Demand Time Series will be and Additive Forecasting Model</a:t>
            </a:r>
          </a:p>
          <a:p>
            <a:pPr marL="0" indent="0">
              <a:buSzTx/>
              <a:buNone/>
              <a:defRPr sz="1200"/>
            </a:pPr>
          </a:p>
          <a:p>
            <a:pPr marL="0" indent="0">
              <a:buSzTx/>
              <a:buNone/>
              <a:defRPr b="1" sz="1800"/>
            </a:pPr>
            <a:r>
              <a:t>Model Building</a:t>
            </a:r>
          </a:p>
          <a:p>
            <a:pPr marL="0" indent="0">
              <a:buSzTx/>
              <a:buNone/>
              <a:defRPr sz="1200"/>
            </a:pPr>
            <a:r>
              <a:t>In the graph ,</a:t>
            </a:r>
          </a:p>
          <a:p>
            <a:pPr marL="0" indent="0">
              <a:buSzTx/>
              <a:buNone/>
              <a:defRPr sz="1200"/>
            </a:pPr>
            <a:r>
              <a:t>[1]The red line indicates the original time series of APAC-Quantity .</a:t>
            </a:r>
          </a:p>
          <a:p>
            <a:pPr marL="0" indent="0">
              <a:buSzTx/>
              <a:buNone/>
              <a:defRPr sz="1200"/>
            </a:pPr>
            <a:r>
              <a:t>[2]The Blue line indicates the smoothed line using moving average function.</a:t>
            </a:r>
          </a:p>
          <a:p>
            <a:pPr marL="0" indent="0">
              <a:buSzTx/>
              <a:buNone/>
              <a:defRPr sz="1200"/>
            </a:pPr>
            <a:r>
              <a:t>[3]The green line is the linear model built using the function Sin,Cosine and Poly function of degree 1.</a:t>
            </a:r>
          </a:p>
          <a:p>
            <a:pPr marL="0" indent="0">
              <a:buSzTx/>
              <a:buNone/>
              <a:defRPr b="1" sz="1200"/>
            </a:pPr>
            <a:r>
              <a:t>Accuracy of the global prediction</a:t>
            </a:r>
          </a:p>
          <a:p>
            <a:pPr marL="0" indent="0">
              <a:buSzTx/>
              <a:buNone/>
              <a:defRPr sz="1200"/>
            </a:pPr>
            <a:r>
              <a:t>               </a:t>
            </a:r>
            <a:r>
              <a:rPr b="1"/>
              <a:t>     ME               RMSE      MAE        MPE        MAPE</a:t>
            </a:r>
          </a:p>
          <a:p>
            <a:pPr marL="0" indent="0">
              <a:buSzTx/>
              <a:buNone/>
              <a:defRPr sz="1200"/>
            </a:pPr>
            <a:r>
              <a:t>Test set   2.070734e-13    68.5008   54.3401  -2.730737   14.15424</a:t>
            </a:r>
          </a:p>
        </p:txBody>
      </p:sp>
      <p:sp>
        <p:nvSpPr>
          <p:cNvPr id="168" name="Title 1"/>
          <p:cNvSpPr txBox="1"/>
          <p:nvPr>
            <p:ph type="title"/>
          </p:nvPr>
        </p:nvSpPr>
        <p:spPr>
          <a:xfrm>
            <a:off x="1136469" y="244099"/>
            <a:ext cx="6871895" cy="682346"/>
          </a:xfrm>
          <a:prstGeom prst="rect">
            <a:avLst/>
          </a:prstGeom>
        </p:spPr>
        <p:txBody>
          <a:bodyPr/>
          <a:lstStyle/>
          <a:p>
            <a:pPr defTabSz="484630">
              <a:defRPr b="1" sz="2100"/>
            </a:pPr>
            <a:r>
              <a:t>Model Building - Demand(Quantity) for APAC-Consumer</a:t>
            </a:r>
          </a:p>
          <a:p>
            <a:pPr algn="ctr" defTabSz="484630">
              <a:spcBef>
                <a:spcPts val="500"/>
              </a:spcBef>
              <a:defRPr b="1" sz="1100"/>
            </a:pPr>
            <a:r>
              <a:t>Classical Decomposition Method</a:t>
            </a:r>
          </a:p>
        </p:txBody>
      </p:sp>
      <p:pic>
        <p:nvPicPr>
          <p:cNvPr id="169" name="Screen Shot 2018-10-28 at 8.37.36 PM.png" descr="Screen Shot 2018-10-28 at 8.37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8568" y="611767"/>
            <a:ext cx="2403117" cy="3053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 Shot 2018-10-28 at 8.44.59 PM.png" descr="Screen Shot 2018-10-28 at 8.44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6692" y="3694555"/>
            <a:ext cx="2456211" cy="314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8-10-28 at 8.53.34 PM.png" descr="Screen Shot 2018-10-28 at 8.5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031" y="2801539"/>
            <a:ext cx="2994681" cy="3845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 Shot 2018-10-28 at 8.54.54 PM.png" descr="Screen Shot 2018-10-28 at 8.54.5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1247" y="2648012"/>
            <a:ext cx="3071117" cy="4152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 Shot 2018-10-28 at 8.55.14 PM.png" descr="Screen Shot 2018-10-28 at 8.55.1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414" y="2693489"/>
            <a:ext cx="2994680" cy="406119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e first graph is a visual of the local component that was derived after removing global trend from the original time series.…"/>
          <p:cNvSpPr txBox="1"/>
          <p:nvPr>
            <p:ph type="body" sz="quarter" idx="1"/>
          </p:nvPr>
        </p:nvSpPr>
        <p:spPr>
          <a:xfrm>
            <a:off x="404948" y="1045982"/>
            <a:ext cx="11168744" cy="1403334"/>
          </a:xfrm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The first graph is a visual of the local component that was derived after removing global trend from the original time series.</a:t>
            </a:r>
          </a:p>
          <a:p>
            <a:pPr>
              <a:defRPr sz="1500"/>
            </a:pPr>
            <a:r>
              <a:t>The ACF and PACF plot indicate that the local component is a weakly stationary series.</a:t>
            </a:r>
          </a:p>
          <a:p>
            <a:pPr>
              <a:defRPr sz="1500"/>
            </a:pPr>
            <a:r>
              <a:t>Further modelling the local component with ARIMA gives ARIMA(0,0,0) with zero mean ; This implies that there is no AR(p) or MA(q) series in the local component.</a:t>
            </a:r>
          </a:p>
        </p:txBody>
      </p:sp>
      <p:sp>
        <p:nvSpPr>
          <p:cNvPr id="176" name="Title 1"/>
          <p:cNvSpPr txBox="1"/>
          <p:nvPr/>
        </p:nvSpPr>
        <p:spPr>
          <a:xfrm>
            <a:off x="1955509" y="160415"/>
            <a:ext cx="6871895" cy="686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defTabSz="420623">
              <a:lnSpc>
                <a:spcPct val="90000"/>
              </a:lnSpc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 Building - Demand(Quantity) for APAC-Consumer </a:t>
            </a:r>
            <a:r>
              <a:rPr b="0"/>
              <a:t>(Cont 1..)</a:t>
            </a:r>
          </a:p>
          <a:p>
            <a:pPr defTabSz="420623">
              <a:lnSpc>
                <a:spcPct val="90000"/>
              </a:lnSpc>
              <a:spcBef>
                <a:spcPts val="400"/>
              </a:spcBef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                                     </a:t>
            </a:r>
            <a:r>
              <a:rPr b="1"/>
              <a:t>Classical Decomposition Method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residual was obtained by removing the local component as shown in the below plot(First one)…"/>
          <p:cNvSpPr txBox="1"/>
          <p:nvPr>
            <p:ph type="body" sz="half" idx="1"/>
          </p:nvPr>
        </p:nvSpPr>
        <p:spPr>
          <a:xfrm>
            <a:off x="511628" y="738146"/>
            <a:ext cx="11168744" cy="2295275"/>
          </a:xfrm>
          <a:prstGeom prst="rect">
            <a:avLst/>
          </a:prstGeom>
        </p:spPr>
        <p:txBody>
          <a:bodyPr/>
          <a:lstStyle/>
          <a:p>
            <a:pPr>
              <a:defRPr sz="1000"/>
            </a:pPr>
          </a:p>
          <a:p>
            <a:pPr>
              <a:defRPr sz="1000"/>
            </a:pPr>
            <a:r>
              <a:t>The residual was obtained by removing the local component as shown in the below plot(First one)</a:t>
            </a:r>
          </a:p>
          <a:p>
            <a:pPr>
              <a:defRPr sz="1000"/>
            </a:pPr>
            <a:r>
              <a:t>The Augmented </a:t>
            </a:r>
            <a:r>
              <a:rPr b="1"/>
              <a:t>Dickey-Fuller Test</a:t>
            </a:r>
            <a:r>
              <a:t> shows a p-value&lt;0.01. This Implies that the residual after extracting the global and local components for demand is stationary.</a:t>
            </a:r>
          </a:p>
          <a:p>
            <a:pPr>
              <a:defRPr sz="1000"/>
            </a:pPr>
            <a:r>
              <a:t>The </a:t>
            </a:r>
            <a:r>
              <a:rPr b="1"/>
              <a:t>KPSS Test</a:t>
            </a:r>
            <a:r>
              <a:t> for Level Stationarity shows a p-value&gt;0.1.This Implies that the residual after extracting the global and local components for demand is stationary.</a:t>
            </a:r>
          </a:p>
          <a:p>
            <a:pPr>
              <a:defRPr sz="1000"/>
            </a:pPr>
            <a:r>
              <a:t>Forecasting the Demand using classical decomposition model for next 6 months [Month Code: 43,44,45,46,47,48]gives the following Demand forecasting accuracy of Classical Decomposition model:</a:t>
            </a:r>
          </a:p>
          <a:p>
            <a:pPr>
              <a:defRPr sz="1000"/>
            </a:pPr>
            <a:r>
              <a:t>                    </a:t>
            </a:r>
            <a:r>
              <a:rPr b="1"/>
              <a:t>ME        RMSE       MAE         MPE          MAPE</a:t>
            </a:r>
          </a:p>
          <a:p>
            <a:pPr>
              <a:defRPr sz="1000"/>
            </a:pPr>
            <a:r>
              <a:t>Test set  -23.16084  127.4945  107.1754  -8.815864   18.79196</a:t>
            </a:r>
          </a:p>
        </p:txBody>
      </p:sp>
      <p:sp>
        <p:nvSpPr>
          <p:cNvPr id="179" name="Title 1"/>
          <p:cNvSpPr txBox="1"/>
          <p:nvPr/>
        </p:nvSpPr>
        <p:spPr>
          <a:xfrm>
            <a:off x="1815101" y="24686"/>
            <a:ext cx="6871898" cy="697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defTabSz="420623">
              <a:lnSpc>
                <a:spcPct val="90000"/>
              </a:lnSpc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 Building - Demand(Quantity) for APAC-Consumer </a:t>
            </a:r>
            <a:r>
              <a:rPr b="0"/>
              <a:t>(Cont 2..)</a:t>
            </a:r>
          </a:p>
          <a:p>
            <a:pPr algn="ctr" defTabSz="420623">
              <a:lnSpc>
                <a:spcPct val="90000"/>
              </a:lnSpc>
              <a:spcBef>
                <a:spcPts val="400"/>
              </a:spcBef>
              <a:defRPr b="1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Classical Decomposition Method</a:t>
            </a:r>
          </a:p>
        </p:txBody>
      </p:sp>
      <p:pic>
        <p:nvPicPr>
          <p:cNvPr id="180" name="Screen Shot 2018-10-28 at 9.06.28 PM.png" descr="Screen Shot 2018-10-28 at 9.06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070" y="3051206"/>
            <a:ext cx="2871017" cy="3636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 Shot 2018-10-28 at 9.14.33 PM.png" descr="Screen Shot 2018-10-28 at 9.14.3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7295" y="3051206"/>
            <a:ext cx="2799165" cy="363662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Demand Forecast for 6 months(43,44,45,46,47,48"/>
          <p:cNvSpPr txBox="1"/>
          <p:nvPr/>
        </p:nvSpPr>
        <p:spPr>
          <a:xfrm>
            <a:off x="7241968" y="2593968"/>
            <a:ext cx="3013545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100">
                <a:latin typeface="+mn-lt"/>
                <a:ea typeface="+mn-ea"/>
                <a:cs typeface="+mn-cs"/>
                <a:sym typeface="Calibri"/>
              </a:defRPr>
            </a:pPr>
            <a:r>
              <a:t>Demand Forecast for 6 months(</a:t>
            </a:r>
            <a:r>
              <a:rPr b="0"/>
              <a:t>43,44,45,46,47,48</a:t>
            </a:r>
          </a:p>
        </p:txBody>
      </p:sp>
      <p:sp>
        <p:nvSpPr>
          <p:cNvPr id="183" name="Residual plot"/>
          <p:cNvSpPr txBox="1"/>
          <p:nvPr/>
        </p:nvSpPr>
        <p:spPr>
          <a:xfrm>
            <a:off x="1708281" y="2753424"/>
            <a:ext cx="949977" cy="24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1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Residual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he auto arima model was of ARIMA(0,1,0) ; This implies that 1 stage differencing was performed.…"/>
          <p:cNvSpPr txBox="1"/>
          <p:nvPr>
            <p:ph type="body" sz="quarter" idx="1"/>
          </p:nvPr>
        </p:nvSpPr>
        <p:spPr>
          <a:xfrm>
            <a:off x="1388644" y="710795"/>
            <a:ext cx="10374159" cy="1431131"/>
          </a:xfrm>
          <a:prstGeom prst="rect">
            <a:avLst/>
          </a:prstGeom>
        </p:spPr>
        <p:txBody>
          <a:bodyPr/>
          <a:lstStyle/>
          <a:p>
            <a:pPr>
              <a:defRPr sz="1000"/>
            </a:pPr>
            <a:r>
              <a:t>The auto arima model was of ARIMA(0,1,0) ; This implies that 1 stage differencing was performed.</a:t>
            </a:r>
          </a:p>
          <a:p>
            <a:pPr>
              <a:defRPr sz="1000"/>
            </a:pPr>
            <a:r>
              <a:t>sigma^2 estimated as 25366  |  log likelihood=-266.07 |  AIC=534.14  |  AICc=534.24  |  BIC=535.85</a:t>
            </a:r>
          </a:p>
          <a:p>
            <a:pPr>
              <a:defRPr sz="1000"/>
            </a:pPr>
            <a:r>
              <a:t>We Obtained the following results on the Demand forecasting accuracy of Auto ARIMA model:</a:t>
            </a:r>
          </a:p>
          <a:p>
            <a:pPr>
              <a:defRPr sz="1000"/>
            </a:pPr>
            <a:r>
              <a:t>                 </a:t>
            </a:r>
            <a:r>
              <a:rPr b="1"/>
              <a:t>ME      RMSE        MAE          MPE           MAPE</a:t>
            </a:r>
          </a:p>
          <a:p>
            <a:pPr>
              <a:defRPr sz="1000"/>
            </a:pPr>
            <a:r>
              <a:t>Test set     12      174.372    147.6667    -7.362467     26.24458</a:t>
            </a:r>
          </a:p>
        </p:txBody>
      </p:sp>
      <p:sp>
        <p:nvSpPr>
          <p:cNvPr id="186" name="Title 1"/>
          <p:cNvSpPr txBox="1"/>
          <p:nvPr/>
        </p:nvSpPr>
        <p:spPr>
          <a:xfrm>
            <a:off x="1815102" y="24685"/>
            <a:ext cx="8259465" cy="572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defTabSz="466344">
              <a:lnSpc>
                <a:spcPct val="90000"/>
              </a:lnSpc>
              <a:defRPr b="1"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 Building - Demand(Quantity) for APAC-Consumer </a:t>
            </a:r>
            <a:r>
              <a:rPr b="0"/>
              <a:t>(Cont 3..)</a:t>
            </a:r>
          </a:p>
          <a:p>
            <a:pPr defTabSz="466344">
              <a:lnSpc>
                <a:spcPct val="90000"/>
              </a:lnSpc>
              <a:spcBef>
                <a:spcPts val="500"/>
              </a:spcBef>
              <a:defRPr b="1"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Auto Arima Method</a:t>
            </a:r>
          </a:p>
        </p:txBody>
      </p:sp>
      <p:pic>
        <p:nvPicPr>
          <p:cNvPr id="187" name="Screen Shot 2018-10-28 at 9.25.01 PM.png" descr="Screen Shot 2018-10-28 at 9.25.01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946"/>
          <a:stretch>
            <a:fillRect/>
          </a:stretch>
        </p:blipFill>
        <p:spPr>
          <a:xfrm>
            <a:off x="366579" y="2456144"/>
            <a:ext cx="3280928" cy="4271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8-10-28 at 9.27.46 PM.png" descr="Screen Shot 2018-10-28 at 9.27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6058" y="2707240"/>
            <a:ext cx="3228616" cy="4132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 Shot 2018-10-28 at 9.29.14 PM.png" descr="Screen Shot 2018-10-28 at 9.29.1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4725" y="2680070"/>
            <a:ext cx="3280927" cy="418670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recast - Original Demand Time Series in Red and the Fitted Auto Arima Model in Blue."/>
          <p:cNvSpPr txBox="1"/>
          <p:nvPr/>
        </p:nvSpPr>
        <p:spPr>
          <a:xfrm>
            <a:off x="8274021" y="2238280"/>
            <a:ext cx="3421320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9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Forecast - Original Demand Time Series in Red and the Fitted Auto Arima Model in Blue.</a:t>
            </a:r>
          </a:p>
        </p:txBody>
      </p:sp>
      <p:sp>
        <p:nvSpPr>
          <p:cNvPr id="191" name="Original Demand Time Series in Red and the Fitted Auto Arima Model in Blue."/>
          <p:cNvSpPr txBox="1"/>
          <p:nvPr/>
        </p:nvSpPr>
        <p:spPr>
          <a:xfrm>
            <a:off x="3891522" y="2255474"/>
            <a:ext cx="3772106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8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Original Demand Time Series in Red and the Fitted Auto Arima Model in Blue.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odel Building - Sales for APAC-Consumer…"/>
          <p:cNvSpPr txBox="1"/>
          <p:nvPr>
            <p:ph type="title"/>
          </p:nvPr>
        </p:nvSpPr>
        <p:spPr>
          <a:xfrm>
            <a:off x="1136469" y="244099"/>
            <a:ext cx="6871895" cy="682346"/>
          </a:xfrm>
          <a:prstGeom prst="rect">
            <a:avLst/>
          </a:prstGeom>
        </p:spPr>
        <p:txBody>
          <a:bodyPr/>
          <a:lstStyle/>
          <a:p>
            <a:pPr defTabSz="576072">
              <a:defRPr b="1" sz="2500"/>
            </a:pPr>
            <a:r>
              <a:t>Model Building - Sales for APAC-Consumer</a:t>
            </a:r>
          </a:p>
          <a:p>
            <a:pPr algn="ctr" defTabSz="576072">
              <a:spcBef>
                <a:spcPts val="600"/>
              </a:spcBef>
              <a:defRPr b="1" sz="1300"/>
            </a:pPr>
            <a:r>
              <a:t>Classical Decomposition Method</a:t>
            </a:r>
          </a:p>
        </p:txBody>
      </p:sp>
      <p:pic>
        <p:nvPicPr>
          <p:cNvPr id="194" name="Screen Shot 2018-10-28 at 9.42.21 PM.png" descr="Screen Shot 2018-10-28 at 9.42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0521" y="436362"/>
            <a:ext cx="2328229" cy="316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 Shot 2018-10-28 at 9.43.42 PM.png" descr="Screen Shot 2018-10-28 at 9.43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3239" y="3623381"/>
            <a:ext cx="2442794" cy="3167687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Classical Decomposition Method…"/>
          <p:cNvSpPr txBox="1"/>
          <p:nvPr>
            <p:ph type="body" idx="1"/>
          </p:nvPr>
        </p:nvSpPr>
        <p:spPr>
          <a:xfrm>
            <a:off x="380547" y="906297"/>
            <a:ext cx="6134395" cy="56845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800"/>
            </a:pPr>
          </a:p>
          <a:p>
            <a:pPr marL="0" indent="0">
              <a:buSzTx/>
              <a:buNone/>
              <a:defRPr b="1" sz="1800"/>
            </a:pPr>
            <a:r>
              <a:t>Classical Decomposition Method</a:t>
            </a:r>
          </a:p>
          <a:p>
            <a:pPr marL="0" indent="0">
              <a:buSzTx/>
              <a:buNone/>
              <a:defRPr sz="1200"/>
            </a:pPr>
            <a:r>
              <a:t>It is Evident from the decomposition that the Demand:</a:t>
            </a:r>
          </a:p>
          <a:p>
            <a:pPr marL="0" indent="0">
              <a:buSzTx/>
              <a:buNone/>
              <a:defRPr sz="1200"/>
            </a:pPr>
            <a:r>
              <a:t>[1] A linearly increasing trend with a positive slope</a:t>
            </a:r>
          </a:p>
          <a:p>
            <a:pPr marL="0" indent="0">
              <a:buSzTx/>
              <a:buNone/>
              <a:defRPr sz="1200"/>
            </a:pPr>
            <a:r>
              <a:t>[2] A high amplitude sinusoidal seasonality ranging between -15000 to +15000 units.</a:t>
            </a:r>
          </a:p>
          <a:p>
            <a:pPr marL="0" indent="0">
              <a:buSzTx/>
              <a:buNone/>
              <a:defRPr sz="1200"/>
            </a:pPr>
            <a:r>
              <a:t>[3] The Sales Time Series will be and Additive Forecasting Model</a:t>
            </a:r>
          </a:p>
          <a:p>
            <a:pPr marL="0" indent="0">
              <a:buSzTx/>
              <a:buNone/>
              <a:defRPr sz="1200"/>
            </a:pPr>
          </a:p>
          <a:p>
            <a:pPr marL="0" indent="0">
              <a:buSzTx/>
              <a:buNone/>
              <a:defRPr b="1" sz="1800"/>
            </a:pPr>
            <a:r>
              <a:t>Model Building</a:t>
            </a:r>
          </a:p>
          <a:p>
            <a:pPr marL="0" indent="0">
              <a:buSzTx/>
              <a:buNone/>
              <a:defRPr sz="1200"/>
            </a:pPr>
            <a:r>
              <a:t>In the graph ,</a:t>
            </a:r>
          </a:p>
          <a:p>
            <a:pPr marL="0" indent="0">
              <a:buSzTx/>
              <a:buNone/>
              <a:defRPr sz="1200"/>
            </a:pPr>
            <a:r>
              <a:t>[1]The red line indicates the original time series of APAC-Quantity .</a:t>
            </a:r>
          </a:p>
          <a:p>
            <a:pPr marL="0" indent="0">
              <a:buSzTx/>
              <a:buNone/>
              <a:defRPr sz="1200"/>
            </a:pPr>
            <a:r>
              <a:t>[2]The Blue line indicates the smoothed line using moving average function.</a:t>
            </a:r>
          </a:p>
          <a:p>
            <a:pPr marL="0" indent="0">
              <a:buSzTx/>
              <a:buNone/>
              <a:defRPr sz="1200"/>
            </a:pPr>
            <a:r>
              <a:t>[3]The green line is the linear model built using the function Sin,Cosine and Poly function of degree 1.</a:t>
            </a:r>
          </a:p>
          <a:p>
            <a:pPr marL="0" indent="0">
              <a:buSzTx/>
              <a:buNone/>
              <a:defRPr b="1" sz="1200"/>
            </a:pPr>
            <a:r>
              <a:t>Accuracy of the global prediction</a:t>
            </a:r>
          </a:p>
          <a:p>
            <a:pPr marL="0" indent="0">
              <a:buSzTx/>
              <a:buNone/>
              <a:defRPr sz="1200"/>
            </a:pPr>
            <a:r>
              <a:t>                 </a:t>
            </a:r>
            <a:r>
              <a:rPr b="1"/>
              <a:t>        ME             RMSE         MAE          MPE        MAPE</a:t>
            </a:r>
          </a:p>
          <a:p>
            <a:pPr marL="0" indent="0">
              <a:buSzTx/>
              <a:buNone/>
              <a:defRPr sz="1200"/>
            </a:pPr>
            <a:r>
              <a:t>Test set    -1.697715e-11   5809.805     4747.736    -2.687435    14.6557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odel Building - Sales for APAC-Consumer(Cont1..)…"/>
          <p:cNvSpPr txBox="1"/>
          <p:nvPr>
            <p:ph type="title"/>
          </p:nvPr>
        </p:nvSpPr>
        <p:spPr>
          <a:xfrm>
            <a:off x="1136469" y="244099"/>
            <a:ext cx="6871895" cy="682346"/>
          </a:xfrm>
          <a:prstGeom prst="rect">
            <a:avLst/>
          </a:prstGeom>
        </p:spPr>
        <p:txBody>
          <a:bodyPr/>
          <a:lstStyle/>
          <a:p>
            <a:pPr defTabSz="539494">
              <a:defRPr b="1" sz="2300"/>
            </a:pPr>
            <a:r>
              <a:t>Model Building - Sales for APAC-Consumer</a:t>
            </a:r>
            <a:r>
              <a:rPr b="0"/>
              <a:t>(Cont1..)</a:t>
            </a:r>
          </a:p>
          <a:p>
            <a:pPr algn="ctr" defTabSz="539494">
              <a:spcBef>
                <a:spcPts val="500"/>
              </a:spcBef>
              <a:defRPr b="1" sz="1200"/>
            </a:pPr>
            <a:r>
              <a:t>Classical Decomposition Method</a:t>
            </a:r>
          </a:p>
        </p:txBody>
      </p:sp>
      <p:pic>
        <p:nvPicPr>
          <p:cNvPr id="199" name="Screen Shot 2018-10-28 at 9.48.19 PM.png" descr="Screen Shot 2018-10-28 at 9.48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287" y="2885201"/>
            <a:ext cx="2706659" cy="3505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 Shot 2018-10-28 at 9.48.32 PM.png" descr="Screen Shot 2018-10-28 at 9.48.3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7596" y="2833434"/>
            <a:ext cx="2706658" cy="3608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 Shot 2018-10-28 at 9.48.43 PM.png" descr="Screen Shot 2018-10-28 at 9.48.4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92906" y="2833434"/>
            <a:ext cx="2596046" cy="3608877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he first graph is a visual of the local component that was derived after removing global trend from the original time series.…"/>
          <p:cNvSpPr txBox="1"/>
          <p:nvPr>
            <p:ph type="body" sz="quarter" idx="1"/>
          </p:nvPr>
        </p:nvSpPr>
        <p:spPr>
          <a:xfrm>
            <a:off x="404948" y="1045982"/>
            <a:ext cx="11168744" cy="1403334"/>
          </a:xfrm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The first graph is a visual of the local component that was derived after removing global trend from the original time series.</a:t>
            </a:r>
          </a:p>
          <a:p>
            <a:pPr>
              <a:defRPr sz="1500"/>
            </a:pPr>
            <a:r>
              <a:t>The ACF and PACF plot indicate that the local component is a weakly stationary series.</a:t>
            </a:r>
          </a:p>
          <a:p>
            <a:pPr>
              <a:defRPr sz="1500"/>
            </a:pPr>
            <a:r>
              <a:t>Further modelling the local component with ARIMA gives ARIMA(0,0,0) with zero mean ; This implies that there is no AR(p) or MA(q) series in the local component.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odel Building - Sales for APAC-Consumer(Cont2..)…"/>
          <p:cNvSpPr txBox="1"/>
          <p:nvPr>
            <p:ph type="title"/>
          </p:nvPr>
        </p:nvSpPr>
        <p:spPr>
          <a:xfrm>
            <a:off x="1136469" y="244099"/>
            <a:ext cx="8237161" cy="682346"/>
          </a:xfrm>
          <a:prstGeom prst="rect">
            <a:avLst/>
          </a:prstGeom>
        </p:spPr>
        <p:txBody>
          <a:bodyPr/>
          <a:lstStyle/>
          <a:p>
            <a:pPr defTabSz="649223">
              <a:defRPr b="1" sz="2800"/>
            </a:pPr>
            <a:r>
              <a:t>Model Building - Sales for APAC-Consumer</a:t>
            </a:r>
            <a:r>
              <a:rPr b="0"/>
              <a:t>(Cont2..)</a:t>
            </a:r>
          </a:p>
          <a:p>
            <a:pPr defTabSz="649223">
              <a:defRPr b="1" sz="1400"/>
            </a:pPr>
            <a:r>
              <a:t>Classical Decomposition Method</a:t>
            </a:r>
          </a:p>
        </p:txBody>
      </p:sp>
      <p:pic>
        <p:nvPicPr>
          <p:cNvPr id="205" name="Screen Shot 2018-10-28 at 9.52.38 PM.png" descr="Screen Shot 2018-10-28 at 9.52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2753" y="3320631"/>
            <a:ext cx="2581870" cy="3366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18-10-28 at 9.53.25 PM.png" descr="Screen Shot 2018-10-28 at 9.53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5305" y="3258492"/>
            <a:ext cx="2709300" cy="349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he residual was obtained by removing the local component as shown in the below plot(First one)…"/>
          <p:cNvSpPr txBox="1"/>
          <p:nvPr>
            <p:ph type="body" sz="half" idx="1"/>
          </p:nvPr>
        </p:nvSpPr>
        <p:spPr>
          <a:xfrm>
            <a:off x="511628" y="975901"/>
            <a:ext cx="11168744" cy="2295275"/>
          </a:xfrm>
          <a:prstGeom prst="rect">
            <a:avLst/>
          </a:prstGeom>
        </p:spPr>
        <p:txBody>
          <a:bodyPr/>
          <a:lstStyle/>
          <a:p>
            <a:pPr>
              <a:defRPr sz="1000"/>
            </a:pPr>
          </a:p>
          <a:p>
            <a:pPr>
              <a:defRPr sz="1000"/>
            </a:pPr>
            <a:r>
              <a:t>The residual was obtained by removing the local component as shown in the below plot(First one)</a:t>
            </a:r>
          </a:p>
          <a:p>
            <a:pPr>
              <a:defRPr sz="1000"/>
            </a:pPr>
            <a:r>
              <a:t>The Augmented </a:t>
            </a:r>
            <a:r>
              <a:rPr b="1"/>
              <a:t>Dickey-Fuller Test</a:t>
            </a:r>
            <a:r>
              <a:t> shows a p-value&lt;0.01. This Implies that the residual after extracting the global and local components for demand is stationary.</a:t>
            </a:r>
          </a:p>
          <a:p>
            <a:pPr>
              <a:defRPr sz="1000"/>
            </a:pPr>
            <a:r>
              <a:t>The </a:t>
            </a:r>
            <a:r>
              <a:rPr b="1"/>
              <a:t>KPSS Test</a:t>
            </a:r>
            <a:r>
              <a:t> for Level Stationarity shows a p-value&gt;0.1.This Implies that the residual after extracting the global and local components for demand is stationary.</a:t>
            </a:r>
          </a:p>
          <a:p>
            <a:pPr>
              <a:defRPr sz="1000"/>
            </a:pPr>
            <a:r>
              <a:t>Forecasting the Demand using classical decomposition model for next 6 months [Month Code: 43,44,45,46,47,48]gives the following Demand forecasting accuracy of Classical Decomposition model:</a:t>
            </a:r>
          </a:p>
          <a:p>
            <a:pPr>
              <a:defRPr sz="1000"/>
            </a:pPr>
            <a:r>
              <a:t>                 </a:t>
            </a:r>
            <a:r>
              <a:rPr b="1"/>
              <a:t>       ME          RMSE          MAE            MPE            MAPE</a:t>
            </a:r>
          </a:p>
          <a:p>
            <a:pPr>
              <a:defRPr sz="1000"/>
            </a:pPr>
            <a:r>
              <a:t>Test set      6515.587    14997.64     12937.14      5.024684      20.83351</a:t>
            </a:r>
          </a:p>
        </p:txBody>
      </p:sp>
      <p:sp>
        <p:nvSpPr>
          <p:cNvPr id="208" name="Residual plot"/>
          <p:cNvSpPr txBox="1"/>
          <p:nvPr/>
        </p:nvSpPr>
        <p:spPr>
          <a:xfrm>
            <a:off x="2211405" y="3027338"/>
            <a:ext cx="949977" cy="24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1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Residual plot</a:t>
            </a:r>
          </a:p>
        </p:txBody>
      </p:sp>
      <p:sp>
        <p:nvSpPr>
          <p:cNvPr id="209" name="Demand Forecast for 6 months(43,44,45,46,47,48"/>
          <p:cNvSpPr txBox="1"/>
          <p:nvPr/>
        </p:nvSpPr>
        <p:spPr>
          <a:xfrm>
            <a:off x="6446329" y="2827978"/>
            <a:ext cx="3013544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100">
                <a:latin typeface="+mn-lt"/>
                <a:ea typeface="+mn-ea"/>
                <a:cs typeface="+mn-cs"/>
                <a:sym typeface="Calibri"/>
              </a:defRPr>
            </a:pPr>
            <a:r>
              <a:t>Demand Forecast for 6 months(</a:t>
            </a:r>
            <a:r>
              <a:rPr b="0"/>
              <a:t>43,44,45,46,47,48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Model Building - Sales for APAC-Consumer(Cont3..)…"/>
          <p:cNvSpPr txBox="1"/>
          <p:nvPr/>
        </p:nvSpPr>
        <p:spPr>
          <a:xfrm>
            <a:off x="1218373" y="174698"/>
            <a:ext cx="8237161" cy="68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defTabSz="649223">
              <a:lnSpc>
                <a:spcPct val="90000"/>
              </a:lnSpc>
              <a:defRPr b="1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 Building - Sales for APAC-Consumer</a:t>
            </a:r>
            <a:r>
              <a:rPr b="0"/>
              <a:t>(Cont3..)</a:t>
            </a:r>
          </a:p>
          <a:p>
            <a:pPr defTabSz="649223">
              <a:lnSpc>
                <a:spcPct val="90000"/>
              </a:lnSpc>
              <a:defRPr b="1"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Auto Arima Method</a:t>
            </a:r>
          </a:p>
        </p:txBody>
      </p:sp>
      <p:sp>
        <p:nvSpPr>
          <p:cNvPr id="212" name="The auto arima model was of ARIMA(0,1,1) .This implies that 1 stage differencing was performed and the resulting timeseries was modeled as MA(1).…"/>
          <p:cNvSpPr txBox="1"/>
          <p:nvPr>
            <p:ph type="body" sz="quarter" idx="1"/>
          </p:nvPr>
        </p:nvSpPr>
        <p:spPr>
          <a:xfrm>
            <a:off x="698310" y="1120316"/>
            <a:ext cx="10374159" cy="1431130"/>
          </a:xfrm>
          <a:prstGeom prst="rect">
            <a:avLst/>
          </a:prstGeom>
        </p:spPr>
        <p:txBody>
          <a:bodyPr/>
          <a:lstStyle/>
          <a:p>
            <a:pPr>
              <a:defRPr sz="1000"/>
            </a:pPr>
            <a:r>
              <a:t>The auto arima model was of ARIMA(0,1,1) .This implies that 1 stage differencing was performed and the resulting timeseries was modeled as MA(1).</a:t>
            </a:r>
          </a:p>
          <a:p>
            <a:pPr>
              <a:defRPr sz="1000"/>
            </a:pPr>
            <a:r>
              <a:t>The standard error for the MA(1) coefficient is 18.3% of the coefficient. This is relatively high but we will accept it with caution. sigma^2 estimated as 174361546  |  log likelihood=-447.11  |  AIC=898.23  |  AICc=898.55  |  BIC=901.66</a:t>
            </a:r>
          </a:p>
          <a:p>
            <a:pPr>
              <a:defRPr sz="1000"/>
            </a:pPr>
            <a:r>
              <a:t>We Obtained the following results on the Demand forecasting accuracy of Auto ARIMA model:</a:t>
            </a:r>
          </a:p>
          <a:p>
            <a:pPr>
              <a:defRPr sz="1000"/>
            </a:pPr>
            <a:r>
              <a:t>                   </a:t>
            </a:r>
            <a:r>
              <a:rPr b="1"/>
              <a:t> ME         RMSE          MAE          MPE          MAPE</a:t>
            </a:r>
          </a:p>
          <a:p>
            <a:pPr>
              <a:defRPr sz="1000"/>
            </a:pPr>
            <a:r>
              <a:t>Test set   15848.24    22755.75    18780.19     19.73091     27.68952</a:t>
            </a:r>
          </a:p>
        </p:txBody>
      </p:sp>
      <p:pic>
        <p:nvPicPr>
          <p:cNvPr id="213" name="Screen Shot 2018-10-28 at 10.00.24 PM.png" descr="Screen Shot 2018-10-28 at 10.00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947" y="2965957"/>
            <a:ext cx="2496773" cy="3406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 Shot 2018-10-28 at 10.00.40 PM.png" descr="Screen Shot 2018-10-28 at 10.00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0129" y="2965957"/>
            <a:ext cx="2930523" cy="3715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creen Shot 2018-10-28 at 10.00.59 PM.png" descr="Screen Shot 2018-10-28 at 10.00.5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45878" y="2969655"/>
            <a:ext cx="2868298" cy="370850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Original Demand Time Series in Red and the Fitted Auto Arima Model in Blue."/>
          <p:cNvSpPr txBox="1"/>
          <p:nvPr/>
        </p:nvSpPr>
        <p:spPr>
          <a:xfrm>
            <a:off x="3891522" y="2649483"/>
            <a:ext cx="3772106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8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Original Demand Time Series in Red and the Fitted Auto Arima Model in Blue.</a:t>
            </a:r>
          </a:p>
        </p:txBody>
      </p:sp>
      <p:sp>
        <p:nvSpPr>
          <p:cNvPr id="217" name="Forecast - Original Demand Time Series in Red and the Fitted Auto Arima Model in Blue."/>
          <p:cNvSpPr txBox="1"/>
          <p:nvPr/>
        </p:nvSpPr>
        <p:spPr>
          <a:xfrm>
            <a:off x="8069366" y="2585983"/>
            <a:ext cx="3421320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9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Forecast - Original Demand Time Series in Red and the Fitted Auto Arima Model in Blue.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tent Placeholder 2"/>
          <p:cNvSpPr txBox="1"/>
          <p:nvPr>
            <p:ph type="body" idx="1"/>
          </p:nvPr>
        </p:nvSpPr>
        <p:spPr>
          <a:xfrm>
            <a:off x="380547" y="906297"/>
            <a:ext cx="6134395" cy="56845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800"/>
            </a:pPr>
          </a:p>
          <a:p>
            <a:pPr marL="0" indent="0">
              <a:buSzTx/>
              <a:buNone/>
              <a:defRPr b="1" sz="1800"/>
            </a:pPr>
            <a:r>
              <a:t>Classical Decomposition Method</a:t>
            </a:r>
          </a:p>
          <a:p>
            <a:pPr marL="0" indent="0">
              <a:buSzTx/>
              <a:buNone/>
              <a:defRPr sz="1200"/>
            </a:pPr>
            <a:r>
              <a:t>It is Evident from the decomposition that the Demand:</a:t>
            </a:r>
          </a:p>
          <a:p>
            <a:pPr marL="0" indent="0">
              <a:buSzTx/>
              <a:buNone/>
              <a:defRPr sz="1200"/>
            </a:pPr>
            <a:r>
              <a:t>[1] A linearly increasing trend with a positive slope</a:t>
            </a:r>
          </a:p>
          <a:p>
            <a:pPr marL="0" indent="0">
              <a:buSzTx/>
              <a:buNone/>
              <a:defRPr sz="1200"/>
            </a:pPr>
            <a:r>
              <a:t>[2] A low amplitude sinusoidal seasonality ranging between -150 to +200 units.</a:t>
            </a:r>
          </a:p>
          <a:p>
            <a:pPr marL="0" indent="0">
              <a:buSzTx/>
              <a:buNone/>
              <a:defRPr sz="1200"/>
            </a:pPr>
            <a:r>
              <a:t>[3] The Demand Time Series will be and Additive Forecasting Model</a:t>
            </a:r>
          </a:p>
          <a:p>
            <a:pPr marL="0" indent="0">
              <a:buSzTx/>
              <a:buNone/>
              <a:defRPr sz="1200"/>
            </a:pPr>
          </a:p>
          <a:p>
            <a:pPr marL="0" indent="0">
              <a:buSzTx/>
              <a:buNone/>
              <a:defRPr b="1" sz="1800"/>
            </a:pPr>
            <a:r>
              <a:t>Model Building</a:t>
            </a:r>
          </a:p>
          <a:p>
            <a:pPr marL="0" indent="0">
              <a:buSzTx/>
              <a:buNone/>
              <a:defRPr sz="1200"/>
            </a:pPr>
            <a:r>
              <a:t>In the graph ,</a:t>
            </a:r>
          </a:p>
          <a:p>
            <a:pPr marL="0" indent="0">
              <a:buSzTx/>
              <a:buNone/>
              <a:defRPr sz="1200"/>
            </a:pPr>
            <a:r>
              <a:t>[1]The red line indicates the original time series of APAC-Quantity .</a:t>
            </a:r>
          </a:p>
          <a:p>
            <a:pPr marL="0" indent="0">
              <a:buSzTx/>
              <a:buNone/>
              <a:defRPr sz="1200"/>
            </a:pPr>
            <a:r>
              <a:t>[2]The Blue line indicates the smoothed line using moving average function.</a:t>
            </a:r>
          </a:p>
          <a:p>
            <a:pPr marL="0" indent="0">
              <a:buSzTx/>
              <a:buNone/>
              <a:defRPr sz="1200"/>
            </a:pPr>
            <a:r>
              <a:t>[3]The green line is the linear model built using the function Sin,Cosine and Poly function of degree 1.</a:t>
            </a:r>
          </a:p>
          <a:p>
            <a:pPr marL="0" indent="0">
              <a:buSzTx/>
              <a:buNone/>
              <a:defRPr b="1" sz="1200"/>
            </a:pPr>
            <a:r>
              <a:t>Accuracy of the global prediction</a:t>
            </a:r>
          </a:p>
          <a:p>
            <a:pPr marL="0" indent="0">
              <a:buSzTx/>
              <a:buNone/>
              <a:defRPr sz="1200"/>
            </a:pPr>
            <a:r>
              <a:t>                      </a:t>
            </a:r>
            <a:r>
              <a:rPr b="1"/>
              <a:t>ME              RMSE           MAE            MPE            MAPE</a:t>
            </a:r>
          </a:p>
          <a:p>
            <a:pPr marL="0" indent="0">
              <a:buSzTx/>
              <a:buNone/>
              <a:defRPr sz="1200"/>
            </a:pPr>
            <a:r>
              <a:t>Test set  1.827226e-14    44.65191     36.74022     -1.516791       10.55574</a:t>
            </a:r>
          </a:p>
        </p:txBody>
      </p:sp>
      <p:sp>
        <p:nvSpPr>
          <p:cNvPr id="220" name="Title 1"/>
          <p:cNvSpPr txBox="1"/>
          <p:nvPr>
            <p:ph type="title"/>
          </p:nvPr>
        </p:nvSpPr>
        <p:spPr>
          <a:xfrm>
            <a:off x="1136469" y="244099"/>
            <a:ext cx="6871895" cy="682346"/>
          </a:xfrm>
          <a:prstGeom prst="rect">
            <a:avLst/>
          </a:prstGeom>
        </p:spPr>
        <p:txBody>
          <a:bodyPr/>
          <a:lstStyle/>
          <a:p>
            <a:pPr defTabSz="512062">
              <a:defRPr b="1" sz="2200"/>
            </a:pPr>
            <a:r>
              <a:t>Model Building - Demand(Quantity) for EU-Consumer</a:t>
            </a:r>
          </a:p>
          <a:p>
            <a:pPr algn="ctr" defTabSz="512062">
              <a:spcBef>
                <a:spcPts val="500"/>
              </a:spcBef>
              <a:defRPr b="1" sz="1200"/>
            </a:pPr>
            <a:r>
              <a:t>Classical Decomposition Method</a:t>
            </a:r>
          </a:p>
        </p:txBody>
      </p:sp>
      <p:pic>
        <p:nvPicPr>
          <p:cNvPr id="221" name="Screen Shot 2018-10-28 at 10.07.55 PM.png" descr="Screen Shot 2018-10-28 at 10.07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6707" y="3689860"/>
            <a:ext cx="2446005" cy="3175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 Shot 2018-10-28 at 10.09.01 PM.png" descr="Screen Shot 2018-10-28 at 10.09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5722" y="788267"/>
            <a:ext cx="2107973" cy="2868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he first graph is a visual of the local component that was derived after removing global trend from the original time series.…"/>
          <p:cNvSpPr txBox="1"/>
          <p:nvPr>
            <p:ph type="body" sz="quarter" idx="1"/>
          </p:nvPr>
        </p:nvSpPr>
        <p:spPr>
          <a:xfrm>
            <a:off x="404948" y="1045982"/>
            <a:ext cx="11168744" cy="1403334"/>
          </a:xfrm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The first graph is a visual of the local component that was derived after removing global trend from the original time series.</a:t>
            </a:r>
          </a:p>
          <a:p>
            <a:pPr>
              <a:defRPr sz="1500"/>
            </a:pPr>
            <a:r>
              <a:t>The ACF and PACF plot indicate that the local component is a weakly stationary series.</a:t>
            </a:r>
          </a:p>
          <a:p>
            <a:pPr>
              <a:defRPr sz="1500"/>
            </a:pPr>
            <a:r>
              <a:t>Further modelling the local component with ARIMA gives ARIMA(0,0,0) with zero mean ; This implies that there is no AR(p) or MA(q) series in the local component.sigma^2 estimated as 15119  |  log likelihood=-261.69  |  AIC=525.39  |  AICc=525.49  |  BIC=527.13</a:t>
            </a:r>
          </a:p>
        </p:txBody>
      </p:sp>
      <p:sp>
        <p:nvSpPr>
          <p:cNvPr id="225" name="Title 1"/>
          <p:cNvSpPr txBox="1"/>
          <p:nvPr/>
        </p:nvSpPr>
        <p:spPr>
          <a:xfrm>
            <a:off x="1955508" y="160415"/>
            <a:ext cx="6871897" cy="686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defTabSz="438911">
              <a:lnSpc>
                <a:spcPct val="90000"/>
              </a:lnSpc>
              <a:defRPr b="1"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 Building - Demand(Quantity) for EU-Consumer </a:t>
            </a:r>
            <a:r>
              <a:rPr b="0"/>
              <a:t>(Cont 1..)</a:t>
            </a:r>
          </a:p>
          <a:p>
            <a:pPr defTabSz="438911">
              <a:lnSpc>
                <a:spcPct val="90000"/>
              </a:lnSpc>
              <a:spcBef>
                <a:spcPts val="400"/>
              </a:spcBef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                                     </a:t>
            </a:r>
            <a:r>
              <a:rPr b="1"/>
              <a:t>Classical Decomposition Method</a:t>
            </a:r>
          </a:p>
        </p:txBody>
      </p:sp>
      <p:pic>
        <p:nvPicPr>
          <p:cNvPr id="226" name="Screen Shot 2018-10-28 at 10.12.06 PM.png" descr="Screen Shot 2018-10-28 at 10.12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95" y="2648012"/>
            <a:ext cx="2828657" cy="3614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Screen Shot 2018-10-28 at 10.12.15 PM.png" descr="Screen Shot 2018-10-28 at 10.12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7128" y="2430975"/>
            <a:ext cx="2828657" cy="391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creen Shot 2018-10-28 at 10.12.27 PM.png" descr="Screen Shot 2018-10-28 at 10.12.2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9770" y="2419623"/>
            <a:ext cx="2828657" cy="3935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ontent Placeholder 2"/>
          <p:cNvSpPr txBox="1"/>
          <p:nvPr>
            <p:ph type="body" idx="1"/>
          </p:nvPr>
        </p:nvSpPr>
        <p:spPr>
          <a:xfrm>
            <a:off x="392248" y="1004022"/>
            <a:ext cx="11168744" cy="559308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b="1" sz="2500"/>
            </a:pPr>
            <a:r>
              <a:t>Business understanding</a:t>
            </a:r>
            <a:r>
              <a:rPr b="0"/>
              <a:t>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6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6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“Global Mart” is an online store super giant having worldwide operations. It takes orders and delivers across the globe and deals with all the major product categories - consumer, corporate &amp; home office.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6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6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store caters to 7 different market segments and in 3 major categories.so there are 21 segments of business.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6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20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Objective: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6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6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To forecast the sales and the demand for the next 6 months, that would help theatre manager to manage the revenue and inventory accordingly.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6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20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Scope of this case study: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20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6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Find out 2 most profitable (and consistent) segment from the 21 segments of business and forecast the sales and demand for these segments.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residual was obtained by removing the local component as shown in the below plot(First one)…"/>
          <p:cNvSpPr txBox="1"/>
          <p:nvPr>
            <p:ph type="body" sz="half" idx="1"/>
          </p:nvPr>
        </p:nvSpPr>
        <p:spPr>
          <a:xfrm>
            <a:off x="511628" y="738146"/>
            <a:ext cx="11168744" cy="2295275"/>
          </a:xfrm>
          <a:prstGeom prst="rect">
            <a:avLst/>
          </a:prstGeom>
        </p:spPr>
        <p:txBody>
          <a:bodyPr/>
          <a:lstStyle/>
          <a:p>
            <a:pPr>
              <a:defRPr sz="1000"/>
            </a:pPr>
          </a:p>
          <a:p>
            <a:pPr>
              <a:defRPr sz="1000"/>
            </a:pPr>
            <a:r>
              <a:t>The residual was obtained by removing the local component as shown in the below plot(First one)</a:t>
            </a:r>
          </a:p>
          <a:p>
            <a:pPr>
              <a:defRPr sz="1000"/>
            </a:pPr>
            <a:r>
              <a:t>The Augmented </a:t>
            </a:r>
            <a:r>
              <a:rPr b="1"/>
              <a:t>Dickey-Fuller Test</a:t>
            </a:r>
            <a:r>
              <a:t> shows a p-value=0.02453. This Implies that the residual after extracting the global and local components for demand is stationary.</a:t>
            </a:r>
          </a:p>
          <a:p>
            <a:pPr>
              <a:defRPr sz="1000"/>
            </a:pPr>
            <a:r>
              <a:t>The </a:t>
            </a:r>
            <a:r>
              <a:rPr b="1"/>
              <a:t>KPSS Test</a:t>
            </a:r>
            <a:r>
              <a:t> for Level Stationarity shows a p-value&gt;0.1.This Implies that the residual after extracting the global and local components for demand is stationary.</a:t>
            </a:r>
          </a:p>
          <a:p>
            <a:pPr>
              <a:defRPr sz="1000"/>
            </a:pPr>
            <a:r>
              <a:t>Forecasting the Demand using classical decomposition model for next 6 months [Month Code: 43,44,45,46,47,48]gives the following Demand forecasting accuracy of Classical Decomposition model:</a:t>
            </a:r>
          </a:p>
          <a:p>
            <a:pPr>
              <a:defRPr sz="1000"/>
            </a:pPr>
            <a:r>
              <a:t>#                    </a:t>
            </a:r>
            <a:r>
              <a:rPr b="1"/>
              <a:t>   ME        RMSE           MAE           MPE            MAPE</a:t>
            </a:r>
          </a:p>
          <a:p>
            <a:pPr>
              <a:defRPr sz="1000"/>
            </a:pPr>
            <a:r>
              <a:t>#Test set    -19.25783    189.3226     127.333     -10.38272      21.98432</a:t>
            </a:r>
          </a:p>
        </p:txBody>
      </p:sp>
      <p:sp>
        <p:nvSpPr>
          <p:cNvPr id="231" name="Title 1"/>
          <p:cNvSpPr txBox="1"/>
          <p:nvPr/>
        </p:nvSpPr>
        <p:spPr>
          <a:xfrm>
            <a:off x="1815101" y="24686"/>
            <a:ext cx="6871898" cy="697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defTabSz="438911">
              <a:lnSpc>
                <a:spcPct val="90000"/>
              </a:lnSpc>
              <a:defRPr b="1"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 Building - Demand(Quantity) for EU-Consumer </a:t>
            </a:r>
            <a:r>
              <a:rPr b="0"/>
              <a:t>(Cont 2..)</a:t>
            </a:r>
          </a:p>
          <a:p>
            <a:pPr algn="ctr" defTabSz="438911">
              <a:lnSpc>
                <a:spcPct val="90000"/>
              </a:lnSpc>
              <a:spcBef>
                <a:spcPts val="400"/>
              </a:spcBef>
              <a:defRPr b="1"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Classical Decomposition Method</a:t>
            </a:r>
          </a:p>
        </p:txBody>
      </p:sp>
      <p:sp>
        <p:nvSpPr>
          <p:cNvPr id="232" name="Demand Forecast for 6 months(43,44,45,46,47,48"/>
          <p:cNvSpPr txBox="1"/>
          <p:nvPr/>
        </p:nvSpPr>
        <p:spPr>
          <a:xfrm>
            <a:off x="7241968" y="2593968"/>
            <a:ext cx="3013545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100">
                <a:latin typeface="+mn-lt"/>
                <a:ea typeface="+mn-ea"/>
                <a:cs typeface="+mn-cs"/>
                <a:sym typeface="Calibri"/>
              </a:defRPr>
            </a:pPr>
            <a:r>
              <a:t>Demand Forecast for 6 months(</a:t>
            </a:r>
            <a:r>
              <a:rPr b="0"/>
              <a:t>43,44,45,46,47,48</a:t>
            </a:r>
          </a:p>
        </p:txBody>
      </p:sp>
      <p:sp>
        <p:nvSpPr>
          <p:cNvPr id="233" name="Residual plot"/>
          <p:cNvSpPr txBox="1"/>
          <p:nvPr/>
        </p:nvSpPr>
        <p:spPr>
          <a:xfrm>
            <a:off x="1708281" y="2753424"/>
            <a:ext cx="949977" cy="24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1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Residual plot</a:t>
            </a:r>
          </a:p>
        </p:txBody>
      </p:sp>
      <p:pic>
        <p:nvPicPr>
          <p:cNvPr id="234" name="Screen Shot 2018-10-28 at 10.14.18 PM.png" descr="Screen Shot 2018-10-28 at 10.14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726" y="3170647"/>
            <a:ext cx="2609699" cy="3318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 Shot 2018-10-28 at 10.14.39 PM.png" descr="Screen Shot 2018-10-28 at 10.14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4511" y="3161002"/>
            <a:ext cx="2609698" cy="3337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he auto arima model was of ARIMA(2,1,0) ; This implies that 1 stage differencing was performed.Following which it was modeled as an AR(2) model.…"/>
          <p:cNvSpPr txBox="1"/>
          <p:nvPr>
            <p:ph type="body" sz="quarter" idx="1"/>
          </p:nvPr>
        </p:nvSpPr>
        <p:spPr>
          <a:xfrm>
            <a:off x="1388644" y="710795"/>
            <a:ext cx="10374159" cy="1431131"/>
          </a:xfrm>
          <a:prstGeom prst="rect">
            <a:avLst/>
          </a:prstGeom>
        </p:spPr>
        <p:txBody>
          <a:bodyPr/>
          <a:lstStyle/>
          <a:p>
            <a:pPr marL="217170" indent="-217170" defTabSz="868680">
              <a:spcBef>
                <a:spcPts val="900"/>
              </a:spcBef>
              <a:defRPr sz="900"/>
            </a:pPr>
            <a:r>
              <a:t>The auto arima model was of ARIMA(2,1,0) ; This implies that 1 stage differencing was performed.Following which it was modeled as an AR(2) model.</a:t>
            </a:r>
          </a:p>
          <a:p>
            <a:pPr marL="217170" indent="-217170" defTabSz="868680">
              <a:spcBef>
                <a:spcPts val="900"/>
              </a:spcBef>
              <a:defRPr sz="900"/>
            </a:pPr>
            <a:r>
              <a:t>The coefficients of the AR(2) model have a standard error of 16.16% and 20.2% of their respective coefficients. These values are relatively high but we will accept it with caution.</a:t>
            </a:r>
          </a:p>
          <a:p>
            <a:pPr marL="217170" indent="-217170" defTabSz="868680">
              <a:spcBef>
                <a:spcPts val="900"/>
              </a:spcBef>
              <a:defRPr sz="900"/>
            </a:pPr>
            <a:r>
              <a:t>sigma^2 estimated as 21185  |  log likelihood=-261.9  |  AIC=529.8  |  AICc=530.44  |  BIC=534.94</a:t>
            </a:r>
          </a:p>
          <a:p>
            <a:pPr marL="217170" indent="-217170" defTabSz="868680">
              <a:spcBef>
                <a:spcPts val="900"/>
              </a:spcBef>
              <a:defRPr sz="900"/>
            </a:pPr>
            <a:r>
              <a:t>We Obtained the following results on the Demand forecasting accuracy of Auto ARIMA model:</a:t>
            </a:r>
          </a:p>
          <a:p>
            <a:pPr marL="217170" indent="-217170" defTabSz="868680">
              <a:spcBef>
                <a:spcPts val="900"/>
              </a:spcBef>
              <a:defRPr sz="900"/>
            </a:pPr>
            <a:r>
              <a:t>           </a:t>
            </a:r>
            <a:r>
              <a:rPr b="1"/>
              <a:t>       ME           RMSE         MAE          MPE           MAPE</a:t>
            </a:r>
          </a:p>
          <a:p>
            <a:pPr marL="217170" indent="-217170" defTabSz="868680">
              <a:spcBef>
                <a:spcPts val="900"/>
              </a:spcBef>
              <a:defRPr sz="900"/>
            </a:pPr>
            <a:r>
              <a:t>Test set   242.746    316.7626    253.8108     27.53891      30.13319</a:t>
            </a:r>
          </a:p>
        </p:txBody>
      </p:sp>
      <p:sp>
        <p:nvSpPr>
          <p:cNvPr id="238" name="Title 1"/>
          <p:cNvSpPr txBox="1"/>
          <p:nvPr/>
        </p:nvSpPr>
        <p:spPr>
          <a:xfrm>
            <a:off x="1815102" y="24685"/>
            <a:ext cx="8259465" cy="572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defTabSz="466344">
              <a:lnSpc>
                <a:spcPct val="90000"/>
              </a:lnSpc>
              <a:defRPr b="1" sz="1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 Building - Demand(Quantity) for EU-Consumer </a:t>
            </a:r>
            <a:r>
              <a:rPr b="0"/>
              <a:t>(Cont 3..)</a:t>
            </a:r>
          </a:p>
          <a:p>
            <a:pPr defTabSz="466344">
              <a:lnSpc>
                <a:spcPct val="90000"/>
              </a:lnSpc>
              <a:spcBef>
                <a:spcPts val="500"/>
              </a:spcBef>
              <a:defRPr b="1" sz="1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Auto Arima Method</a:t>
            </a:r>
          </a:p>
        </p:txBody>
      </p:sp>
      <p:sp>
        <p:nvSpPr>
          <p:cNvPr id="239" name="Forecast - Original Demand Time Series in Red and the Fitted Auto Arima Model in Blue."/>
          <p:cNvSpPr txBox="1"/>
          <p:nvPr/>
        </p:nvSpPr>
        <p:spPr>
          <a:xfrm>
            <a:off x="8274021" y="2238280"/>
            <a:ext cx="3421320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9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Forecast - Original Demand Time Series in Red and the Fitted Auto Arima Model in Blue.</a:t>
            </a:r>
          </a:p>
        </p:txBody>
      </p:sp>
      <p:sp>
        <p:nvSpPr>
          <p:cNvPr id="240" name="Original Demand Time Series in Red and the Fitted Auto Arima Model in Blue."/>
          <p:cNvSpPr txBox="1"/>
          <p:nvPr/>
        </p:nvSpPr>
        <p:spPr>
          <a:xfrm>
            <a:off x="3891522" y="2255474"/>
            <a:ext cx="3772106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8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Original Demand Time Series in Red and the Fitted Auto Arima Model in Blue.</a:t>
            </a:r>
          </a:p>
        </p:txBody>
      </p:sp>
      <p:pic>
        <p:nvPicPr>
          <p:cNvPr id="241" name="Screen Shot 2018-10-28 at 10.20.06 PM.png" descr="Screen Shot 2018-10-28 at 10.20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715" y="2786881"/>
            <a:ext cx="2509885" cy="3435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 Shot 2018-10-28 at 10.20.20 PM.png" descr="Screen Shot 2018-10-28 at 10.20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0750" y="2739569"/>
            <a:ext cx="3099545" cy="395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Screen Shot 2018-10-28 at 10.21.53 PM.png" descr="Screen Shot 2018-10-28 at 10.21.5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3169" y="2804655"/>
            <a:ext cx="2957888" cy="3820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Model Building - Sales for EU-Consumer…"/>
          <p:cNvSpPr txBox="1"/>
          <p:nvPr>
            <p:ph type="title"/>
          </p:nvPr>
        </p:nvSpPr>
        <p:spPr>
          <a:xfrm>
            <a:off x="1136469" y="244099"/>
            <a:ext cx="6871895" cy="682346"/>
          </a:xfrm>
          <a:prstGeom prst="rect">
            <a:avLst/>
          </a:prstGeom>
        </p:spPr>
        <p:txBody>
          <a:bodyPr/>
          <a:lstStyle/>
          <a:p>
            <a:pPr defTabSz="576072">
              <a:defRPr b="1" sz="2500"/>
            </a:pPr>
            <a:r>
              <a:t>Model Building - Sales for EU-Consumer</a:t>
            </a:r>
          </a:p>
          <a:p>
            <a:pPr algn="ctr" defTabSz="576072">
              <a:spcBef>
                <a:spcPts val="600"/>
              </a:spcBef>
              <a:defRPr b="1" sz="1300"/>
            </a:pPr>
            <a:r>
              <a:t>Classical Decomposition Method</a:t>
            </a:r>
          </a:p>
        </p:txBody>
      </p:sp>
      <p:sp>
        <p:nvSpPr>
          <p:cNvPr id="246" name="Classical Decomposition Method…"/>
          <p:cNvSpPr txBox="1"/>
          <p:nvPr>
            <p:ph type="body" idx="1"/>
          </p:nvPr>
        </p:nvSpPr>
        <p:spPr>
          <a:xfrm>
            <a:off x="380547" y="906297"/>
            <a:ext cx="6134395" cy="56845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800"/>
            </a:pPr>
          </a:p>
          <a:p>
            <a:pPr marL="0" indent="0">
              <a:buSzTx/>
              <a:buNone/>
              <a:defRPr b="1" sz="1800"/>
            </a:pPr>
            <a:r>
              <a:t>Classical Decomposition Method</a:t>
            </a:r>
          </a:p>
          <a:p>
            <a:pPr marL="0" indent="0">
              <a:buSzTx/>
              <a:buNone/>
              <a:defRPr sz="1200"/>
            </a:pPr>
            <a:r>
              <a:t>It is Evident from the decomposition that the Demand:</a:t>
            </a:r>
          </a:p>
          <a:p>
            <a:pPr marL="0" indent="0">
              <a:buSzTx/>
              <a:buNone/>
              <a:defRPr sz="1200"/>
            </a:pPr>
            <a:r>
              <a:t>[1] A linearly increasing trend with a positive slope</a:t>
            </a:r>
          </a:p>
          <a:p>
            <a:pPr marL="0" indent="0">
              <a:buSzTx/>
              <a:buNone/>
              <a:defRPr sz="1200"/>
            </a:pPr>
            <a:r>
              <a:t>[2] A high amplitude sinusoidal seasonality ranging between -15000 to +10000  units.</a:t>
            </a:r>
          </a:p>
          <a:p>
            <a:pPr marL="0" indent="0">
              <a:buSzTx/>
              <a:buNone/>
              <a:defRPr sz="1200"/>
            </a:pPr>
            <a:r>
              <a:t>[3] The Sales Time Series will be and Additive Forecasting Model</a:t>
            </a:r>
          </a:p>
          <a:p>
            <a:pPr marL="0" indent="0">
              <a:buSzTx/>
              <a:buNone/>
              <a:defRPr sz="1200"/>
            </a:pPr>
          </a:p>
          <a:p>
            <a:pPr marL="0" indent="0">
              <a:buSzTx/>
              <a:buNone/>
              <a:defRPr b="1" sz="1800"/>
            </a:pPr>
            <a:r>
              <a:t>Model Building</a:t>
            </a:r>
          </a:p>
          <a:p>
            <a:pPr marL="0" indent="0">
              <a:buSzTx/>
              <a:buNone/>
              <a:defRPr sz="1200"/>
            </a:pPr>
            <a:r>
              <a:t>In the graph ,</a:t>
            </a:r>
          </a:p>
          <a:p>
            <a:pPr marL="0" indent="0">
              <a:buSzTx/>
              <a:buNone/>
              <a:defRPr sz="1200"/>
            </a:pPr>
            <a:r>
              <a:t>[1]The red line indicates the original time series of APAC-Quantity .</a:t>
            </a:r>
          </a:p>
          <a:p>
            <a:pPr marL="0" indent="0">
              <a:buSzTx/>
              <a:buNone/>
              <a:defRPr sz="1200"/>
            </a:pPr>
            <a:r>
              <a:t>[2]The Blue line indicates the smoothed line using moving average function.</a:t>
            </a:r>
          </a:p>
          <a:p>
            <a:pPr marL="0" indent="0">
              <a:buSzTx/>
              <a:buNone/>
              <a:defRPr sz="1200"/>
            </a:pPr>
            <a:r>
              <a:t>[3]The green line is the linear model built using the function Sin,Cosine and Poly function of degree 1.</a:t>
            </a:r>
          </a:p>
          <a:p>
            <a:pPr marL="0" indent="0">
              <a:buSzTx/>
              <a:buNone/>
              <a:defRPr b="1" sz="1200"/>
            </a:pPr>
            <a:r>
              <a:t>Accuracy of the global prediction</a:t>
            </a:r>
          </a:p>
          <a:p>
            <a:pPr marL="0" indent="0">
              <a:buSzTx/>
              <a:buNone/>
              <a:defRPr sz="1200"/>
            </a:pPr>
            <a:r>
              <a:t>                         </a:t>
            </a:r>
            <a:r>
              <a:rPr b="1"/>
              <a:t>ME              RMSE          MAE            MPE            MAPE</a:t>
            </a:r>
          </a:p>
          <a:p>
            <a:pPr marL="0" indent="0">
              <a:buSzTx/>
              <a:buNone/>
              <a:defRPr sz="1200"/>
            </a:pPr>
            <a:r>
              <a:t>Test set.   5.370477e-12     5554.081     4798.541     -4.289866      17.73118</a:t>
            </a:r>
          </a:p>
        </p:txBody>
      </p:sp>
      <p:pic>
        <p:nvPicPr>
          <p:cNvPr id="247" name="Screen Shot 2018-10-28 at 10.23.23 PM.png" descr="Screen Shot 2018-10-28 at 10.23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3140" y="774113"/>
            <a:ext cx="2106063" cy="2864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 Shot 2018-10-28 at 10.24.47 PM.png" descr="Screen Shot 2018-10-28 at 10.24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8378" y="3662126"/>
            <a:ext cx="2386417" cy="3085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Model Building - Sales for EU-Consumer(Cont1..)…"/>
          <p:cNvSpPr txBox="1"/>
          <p:nvPr>
            <p:ph type="title"/>
          </p:nvPr>
        </p:nvSpPr>
        <p:spPr>
          <a:xfrm>
            <a:off x="1136469" y="244099"/>
            <a:ext cx="6871895" cy="682346"/>
          </a:xfrm>
          <a:prstGeom prst="rect">
            <a:avLst/>
          </a:prstGeom>
        </p:spPr>
        <p:txBody>
          <a:bodyPr/>
          <a:lstStyle/>
          <a:p>
            <a:pPr defTabSz="576072">
              <a:defRPr b="1" sz="2500"/>
            </a:pPr>
            <a:r>
              <a:t>Model Building - Sales for EU-Consumer</a:t>
            </a:r>
            <a:r>
              <a:rPr b="0"/>
              <a:t>(Cont1..)</a:t>
            </a:r>
          </a:p>
          <a:p>
            <a:pPr algn="ctr" defTabSz="576072">
              <a:spcBef>
                <a:spcPts val="600"/>
              </a:spcBef>
              <a:defRPr b="1" sz="1300"/>
            </a:pPr>
            <a:r>
              <a:t>Classical Decomposition Method</a:t>
            </a:r>
          </a:p>
        </p:txBody>
      </p:sp>
      <p:sp>
        <p:nvSpPr>
          <p:cNvPr id="251" name="The first graph is a visual of the local component that was derived after removing global trend from the original time series.…"/>
          <p:cNvSpPr txBox="1"/>
          <p:nvPr>
            <p:ph type="body" sz="quarter" idx="1"/>
          </p:nvPr>
        </p:nvSpPr>
        <p:spPr>
          <a:xfrm>
            <a:off x="404948" y="1045982"/>
            <a:ext cx="11168744" cy="1403334"/>
          </a:xfrm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The first graph is a visual of the local component that was derived after removing global trend from the original time series.</a:t>
            </a:r>
          </a:p>
          <a:p>
            <a:pPr>
              <a:defRPr sz="1500"/>
            </a:pPr>
            <a:r>
              <a:t>The ACF and PACF plot indicate that the local component is a weakly stationary series.</a:t>
            </a:r>
          </a:p>
          <a:p>
            <a:pPr>
              <a:defRPr sz="1500"/>
            </a:pPr>
            <a:r>
              <a:t>Further modelling the local component with ARIMA gives ARIMA(0,0,0) with zero mean ; This implies that there is no AR(p) or MA(q) series in the local component.</a:t>
            </a:r>
          </a:p>
        </p:txBody>
      </p:sp>
      <p:pic>
        <p:nvPicPr>
          <p:cNvPr id="252" name="Screen Shot 2018-10-28 at 10.27.33 PM.png" descr="Screen Shot 2018-10-28 at 10.27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954" y="2989072"/>
            <a:ext cx="2637853" cy="3405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creen Shot 2018-10-28 at 10.27.43 PM.png" descr="Screen Shot 2018-10-28 at 10.27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3622" y="2702825"/>
            <a:ext cx="2791736" cy="3768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creen Shot 2018-10-28 at 10.27.54 PM.png" descr="Screen Shot 2018-10-28 at 10.27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49049" y="2702825"/>
            <a:ext cx="2729724" cy="3768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Model Building - Sales for EU-Consumer(Cont2..)…"/>
          <p:cNvSpPr txBox="1"/>
          <p:nvPr>
            <p:ph type="title"/>
          </p:nvPr>
        </p:nvSpPr>
        <p:spPr>
          <a:xfrm>
            <a:off x="1136469" y="244099"/>
            <a:ext cx="8237161" cy="682346"/>
          </a:xfrm>
          <a:prstGeom prst="rect">
            <a:avLst/>
          </a:prstGeom>
        </p:spPr>
        <p:txBody>
          <a:bodyPr/>
          <a:lstStyle/>
          <a:p>
            <a:pPr defTabSz="685800">
              <a:defRPr b="1" sz="3000"/>
            </a:pPr>
            <a:r>
              <a:t>Model Building - Sales for EU-Consumer</a:t>
            </a:r>
            <a:r>
              <a:rPr b="0"/>
              <a:t>(Cont2..)</a:t>
            </a:r>
          </a:p>
          <a:p>
            <a:pPr defTabSz="685800">
              <a:defRPr b="1" sz="1500"/>
            </a:pPr>
            <a:r>
              <a:t>Classical Decomposition Method</a:t>
            </a:r>
          </a:p>
        </p:txBody>
      </p:sp>
      <p:sp>
        <p:nvSpPr>
          <p:cNvPr id="257" name="The residual was obtained by removing the local component as shown in the below plot(First one)…"/>
          <p:cNvSpPr txBox="1"/>
          <p:nvPr>
            <p:ph type="body" sz="half" idx="1"/>
          </p:nvPr>
        </p:nvSpPr>
        <p:spPr>
          <a:xfrm>
            <a:off x="511628" y="975901"/>
            <a:ext cx="11168744" cy="2295275"/>
          </a:xfrm>
          <a:prstGeom prst="rect">
            <a:avLst/>
          </a:prstGeom>
        </p:spPr>
        <p:txBody>
          <a:bodyPr/>
          <a:lstStyle/>
          <a:p>
            <a:pPr>
              <a:defRPr sz="1000"/>
            </a:pPr>
          </a:p>
          <a:p>
            <a:pPr>
              <a:defRPr sz="1000"/>
            </a:pPr>
            <a:r>
              <a:t>The residual was obtained by removing the local component as shown in the below plot(First one)</a:t>
            </a:r>
          </a:p>
          <a:p>
            <a:pPr>
              <a:defRPr sz="1000"/>
            </a:pPr>
            <a:r>
              <a:t>The Augmented </a:t>
            </a:r>
            <a:r>
              <a:rPr b="1"/>
              <a:t>Dickey-Fuller Test</a:t>
            </a:r>
            <a:r>
              <a:t> shows a p-value=0.01311. This Implies that the residual after extracting the global and local components for demand is stationary.</a:t>
            </a:r>
          </a:p>
          <a:p>
            <a:pPr>
              <a:defRPr sz="1000"/>
            </a:pPr>
            <a:r>
              <a:t>The </a:t>
            </a:r>
            <a:r>
              <a:rPr b="1"/>
              <a:t>KPSS Test</a:t>
            </a:r>
            <a:r>
              <a:t> for Level Stationarity shows a p-value&gt;0.1.This Implies that the residual after extracting the global and local components for demand is stationary.</a:t>
            </a:r>
          </a:p>
          <a:p>
            <a:pPr>
              <a:defRPr sz="1000"/>
            </a:pPr>
            <a:r>
              <a:t>Forecasting the Demand using classical decomposition model for next 6 months [Month Code: 43,44,45,46,47,48]gives the following Demand forecasting accuracy of Classical Decomposition model:</a:t>
            </a:r>
          </a:p>
          <a:p>
            <a:pPr>
              <a:defRPr sz="1000"/>
            </a:pPr>
            <a:r>
              <a:t>#   </a:t>
            </a:r>
            <a:r>
              <a:rPr b="1"/>
              <a:t>                  ME             RMSE          MAE            MPE            MAPE</a:t>
            </a:r>
          </a:p>
          <a:p>
            <a:pPr>
              <a:defRPr sz="1000"/>
            </a:pPr>
            <a:r>
              <a:t>#Test set.    4172.431     13736.59     10622.04       2.259534       20.73958</a:t>
            </a:r>
          </a:p>
        </p:txBody>
      </p:sp>
      <p:sp>
        <p:nvSpPr>
          <p:cNvPr id="258" name="Residual plot"/>
          <p:cNvSpPr txBox="1"/>
          <p:nvPr/>
        </p:nvSpPr>
        <p:spPr>
          <a:xfrm>
            <a:off x="2211405" y="3027338"/>
            <a:ext cx="949977" cy="24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1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Residual plot</a:t>
            </a:r>
          </a:p>
        </p:txBody>
      </p:sp>
      <p:sp>
        <p:nvSpPr>
          <p:cNvPr id="259" name="Demand Forecast for 6 months(43,44,45,46,47,48"/>
          <p:cNvSpPr txBox="1"/>
          <p:nvPr/>
        </p:nvSpPr>
        <p:spPr>
          <a:xfrm>
            <a:off x="6446329" y="2827978"/>
            <a:ext cx="3013544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100">
                <a:latin typeface="+mn-lt"/>
                <a:ea typeface="+mn-ea"/>
                <a:cs typeface="+mn-cs"/>
                <a:sym typeface="Calibri"/>
              </a:defRPr>
            </a:pPr>
            <a:r>
              <a:t>Demand Forecast for 6 months(</a:t>
            </a:r>
            <a:r>
              <a:rPr b="0"/>
              <a:t>43,44,45,46,47,48</a:t>
            </a:r>
          </a:p>
        </p:txBody>
      </p:sp>
      <p:pic>
        <p:nvPicPr>
          <p:cNvPr id="260" name="Screen Shot 2018-10-28 at 10.30.42 PM.png" descr="Screen Shot 2018-10-28 at 10.30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836" y="3320631"/>
            <a:ext cx="2732507" cy="3458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creen Shot 2018-10-28 at 10.31.02 PM.png" descr="Screen Shot 2018-10-28 at 10.31.0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6855" y="3460720"/>
            <a:ext cx="2567569" cy="3312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Model Building - Sales for EU-Consumer(Cont3..)…"/>
          <p:cNvSpPr txBox="1"/>
          <p:nvPr/>
        </p:nvSpPr>
        <p:spPr>
          <a:xfrm>
            <a:off x="1218373" y="174698"/>
            <a:ext cx="8237161" cy="6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defTabSz="685800">
              <a:lnSpc>
                <a:spcPct val="90000"/>
              </a:lnSpc>
              <a:defRPr b="1" sz="3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Model Building - Sales for EU-Consumer</a:t>
            </a:r>
            <a:r>
              <a:rPr b="0"/>
              <a:t>(Cont3..)</a:t>
            </a:r>
          </a:p>
          <a:p>
            <a:pPr defTabSz="685800">
              <a:lnSpc>
                <a:spcPct val="90000"/>
              </a:lnSpc>
              <a:defRPr b="1"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Auto Arima Method</a:t>
            </a:r>
          </a:p>
        </p:txBody>
      </p:sp>
      <p:sp>
        <p:nvSpPr>
          <p:cNvPr id="264" name="The auto arima model was of ARIMA(2,1,0) . This implies that 1 stage differencing was performed and the resulting timeseries was modeled as AR(2).…"/>
          <p:cNvSpPr txBox="1"/>
          <p:nvPr>
            <p:ph type="body" sz="quarter" idx="1"/>
          </p:nvPr>
        </p:nvSpPr>
        <p:spPr>
          <a:xfrm>
            <a:off x="698310" y="1120316"/>
            <a:ext cx="10374159" cy="1431130"/>
          </a:xfrm>
          <a:prstGeom prst="rect">
            <a:avLst/>
          </a:prstGeom>
        </p:spPr>
        <p:txBody>
          <a:bodyPr/>
          <a:lstStyle/>
          <a:p>
            <a:pPr>
              <a:defRPr sz="1000"/>
            </a:pPr>
            <a:r>
              <a:t>The auto arima model was of ARIMA(2,1,0) . This implies that 1 stage differencing was performed and the resulting timeseries was modeled as AR(2).</a:t>
            </a:r>
          </a:p>
          <a:p>
            <a:pPr>
              <a:defRPr sz="1000"/>
            </a:pPr>
            <a:r>
              <a:t>The standard error for the AR(2) coefficient is 23.2% and 26.7% of the coefficient. This is relatively high but we will accept it with caution . sigma^2 estimated as 168564657  |  log likelihood=-445.84  |  AIC=897.67  |  AICc=898.32  |  BIC=902.81</a:t>
            </a:r>
          </a:p>
          <a:p>
            <a:pPr>
              <a:defRPr sz="1000"/>
            </a:pPr>
            <a:r>
              <a:t>We Obtained the following results on the Demand forecasting accuracy of Auto ARIMA model:</a:t>
            </a:r>
          </a:p>
          <a:p>
            <a:pPr>
              <a:defRPr sz="1000"/>
            </a:pPr>
            <a:r>
              <a:t>                    </a:t>
            </a:r>
            <a:r>
              <a:rPr b="1"/>
              <a:t> ME           RMSE        MAE          MPE         MAPE</a:t>
            </a:r>
          </a:p>
          <a:p>
            <a:pPr>
              <a:defRPr sz="1000"/>
            </a:pPr>
            <a:r>
              <a:t>Test set    12935.2     19499.13      16687.6      17.678       28.9226</a:t>
            </a:r>
          </a:p>
        </p:txBody>
      </p:sp>
      <p:sp>
        <p:nvSpPr>
          <p:cNvPr id="265" name="Original Demand Time Series in Red and the Fitted Auto Arima Model in Blue."/>
          <p:cNvSpPr txBox="1"/>
          <p:nvPr/>
        </p:nvSpPr>
        <p:spPr>
          <a:xfrm>
            <a:off x="3891522" y="2649483"/>
            <a:ext cx="3772106" cy="21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8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Original Demand Time Series in Red and the Fitted Auto Arima Model in Blue.</a:t>
            </a:r>
          </a:p>
        </p:txBody>
      </p:sp>
      <p:sp>
        <p:nvSpPr>
          <p:cNvPr id="266" name="Forecast - Original Demand Time Series in Red and the Fitted Auto Arima Model in Blue."/>
          <p:cNvSpPr txBox="1"/>
          <p:nvPr/>
        </p:nvSpPr>
        <p:spPr>
          <a:xfrm>
            <a:off x="8069367" y="2585983"/>
            <a:ext cx="3421320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9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Forecast - Original Demand Time Series in Red and the Fitted Auto Arima Model in Blue.</a:t>
            </a:r>
          </a:p>
        </p:txBody>
      </p:sp>
      <p:pic>
        <p:nvPicPr>
          <p:cNvPr id="267" name="Screen Shot 2018-10-28 at 10.33.29 PM.png" descr="Screen Shot 2018-10-28 at 10.33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797" y="2965957"/>
            <a:ext cx="2575289" cy="357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creen Shot 2018-10-28 at 10.33.51 PM.png" descr="Screen Shot 2018-10-28 at 10.33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8494" y="3014757"/>
            <a:ext cx="3033816" cy="389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Screen Shot 2018-10-28 at 10.34.03 PM.png" descr="Screen Shot 2018-10-28 at 10.34.0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9996" y="3077421"/>
            <a:ext cx="2900062" cy="3773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ontent Placeholder 2"/>
          <p:cNvSpPr txBox="1"/>
          <p:nvPr>
            <p:ph type="body" sz="half" idx="1"/>
          </p:nvPr>
        </p:nvSpPr>
        <p:spPr>
          <a:xfrm>
            <a:off x="418022" y="1696916"/>
            <a:ext cx="6911749" cy="44525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100"/>
            </a:pPr>
            <a:r>
              <a:t>A. Classical Decomposition Model Evaluation Result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b="1" sz="1100"/>
            </a:pPr>
            <a:r>
              <a:t>                      ME            RMSE          MAE            MPE             MAPE</a:t>
            </a:r>
          </a:p>
          <a:p>
            <a:pPr marL="0" indent="0">
              <a:buSzTx/>
              <a:buNone/>
              <a:defRPr sz="1100"/>
            </a:pPr>
            <a:r>
              <a:t>Test set    -23.16084      127.4945     107.1754      -8.815864         18.79196</a:t>
            </a:r>
          </a:p>
          <a:p>
            <a:pPr marL="0" indent="0">
              <a:buSzTx/>
              <a:buNone/>
              <a:defRPr b="1" sz="1100"/>
            </a:pPr>
            <a:r>
              <a:t>MAPE=18.79%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b="1" sz="1100"/>
            </a:pPr>
            <a:r>
              <a:t>B. Auto ARIMA Model Evaluation Results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sz="1100"/>
            </a:pPr>
            <a:r>
              <a:t>                </a:t>
            </a:r>
            <a:r>
              <a:rPr b="1"/>
              <a:t>ME      RMSE     MAE              MPE          MAPE</a:t>
            </a:r>
          </a:p>
          <a:p>
            <a:pPr marL="0" indent="0">
              <a:buSzTx/>
              <a:buNone/>
              <a:defRPr sz="1100"/>
            </a:pPr>
            <a:r>
              <a:t>Test set     12     174.3722   147.6667      -7.362467    26.24458</a:t>
            </a:r>
          </a:p>
          <a:p>
            <a:pPr marL="0" indent="0">
              <a:buSzTx/>
              <a:buNone/>
              <a:defRPr b="1" sz="1100"/>
            </a:pPr>
            <a:r>
              <a:t>MAPE=26.24%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sz="1100"/>
            </a:pPr>
            <a:r>
              <a:t>From the above results it is clear that the </a:t>
            </a:r>
            <a:r>
              <a:rPr b="1"/>
              <a:t>Classical Decomposition</a:t>
            </a:r>
            <a:r>
              <a:t> Model Performs better.Therefore the Classical Decomposition Model will be used to forecast the demand for the future 6 month Period.</a:t>
            </a:r>
          </a:p>
        </p:txBody>
      </p:sp>
      <p:sp>
        <p:nvSpPr>
          <p:cNvPr id="272" name="Title 1"/>
          <p:cNvSpPr txBox="1"/>
          <p:nvPr>
            <p:ph type="title"/>
          </p:nvPr>
        </p:nvSpPr>
        <p:spPr>
          <a:xfrm>
            <a:off x="1136469" y="640080"/>
            <a:ext cx="9313817" cy="856138"/>
          </a:xfrm>
          <a:prstGeom prst="rect">
            <a:avLst/>
          </a:prstGeom>
        </p:spPr>
        <p:txBody>
          <a:bodyPr/>
          <a:lstStyle>
            <a:lvl1pPr defTabSz="658368">
              <a:defRPr b="1" sz="2800"/>
            </a:lvl1pPr>
          </a:lstStyle>
          <a:p>
            <a:pPr/>
            <a:r>
              <a:t>Model Evaluation/Forecasting - APAC Consumer Demand </a:t>
            </a:r>
          </a:p>
        </p:txBody>
      </p:sp>
      <p:pic>
        <p:nvPicPr>
          <p:cNvPr id="273" name="Screen Shot 2018-10-28 at 10.41.21 PM.png" descr="Screen Shot 2018-10-28 at 10.41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7553" y="3148488"/>
            <a:ext cx="2971802" cy="154940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Demand Forecast for the next 6 Months"/>
          <p:cNvSpPr txBox="1"/>
          <p:nvPr/>
        </p:nvSpPr>
        <p:spPr>
          <a:xfrm>
            <a:off x="7285496" y="2412397"/>
            <a:ext cx="433591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Demand Forecast for the next 6 Months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ontent Placeholder 2"/>
          <p:cNvSpPr txBox="1"/>
          <p:nvPr>
            <p:ph type="body" sz="half" idx="1"/>
          </p:nvPr>
        </p:nvSpPr>
        <p:spPr>
          <a:xfrm>
            <a:off x="418022" y="1696916"/>
            <a:ext cx="6070450" cy="44525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100"/>
            </a:pPr>
            <a:r>
              <a:t>A. Classical Decomposition Model Evaluation Result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sz="1100"/>
            </a:pPr>
            <a:r>
              <a:t>                     </a:t>
            </a:r>
            <a:r>
              <a:rPr b="1"/>
              <a:t>ME           RMSE          MAE            MPE           MAPE</a:t>
            </a:r>
          </a:p>
          <a:p>
            <a:pPr marL="0" indent="0">
              <a:buSzTx/>
              <a:buNone/>
              <a:defRPr sz="1100"/>
            </a:pPr>
            <a:r>
              <a:t>Test set    6515.587     14997.64      12937.14      5.024684       20.83351</a:t>
            </a:r>
          </a:p>
          <a:p>
            <a:pPr marL="0" indent="0">
              <a:buSzTx/>
              <a:buNone/>
              <a:defRPr b="1" sz="1100"/>
            </a:pPr>
            <a:r>
              <a:t>MAPE=20.83%</a:t>
            </a:r>
          </a:p>
          <a:p>
            <a:pPr marL="0" indent="0">
              <a:buSzTx/>
              <a:buNone/>
              <a:defRPr b="1" sz="1100"/>
            </a:pPr>
          </a:p>
          <a:p>
            <a:pPr marL="0" indent="0">
              <a:buSzTx/>
              <a:buNone/>
              <a:defRPr b="1" sz="1100"/>
            </a:pPr>
            <a:r>
              <a:t>B. Auto ARIMA Model Evaluation Results</a:t>
            </a:r>
          </a:p>
          <a:p>
            <a:pPr marL="0" indent="0">
              <a:buSzTx/>
              <a:buNone/>
              <a:defRPr b="1" sz="1100"/>
            </a:pPr>
          </a:p>
          <a:p>
            <a:pPr marL="0" indent="0">
              <a:buSzTx/>
              <a:buNone/>
              <a:defRPr sz="1100"/>
            </a:pPr>
            <a:r>
              <a:t>            </a:t>
            </a:r>
            <a:r>
              <a:rPr b="1"/>
              <a:t>ME        RMSE      MAE       MPE       MAPE</a:t>
            </a:r>
          </a:p>
          <a:p>
            <a:pPr marL="0" indent="0">
              <a:buSzTx/>
              <a:buNone/>
              <a:defRPr sz="1100"/>
            </a:pPr>
            <a:r>
              <a:t>Test set   15848.24  22755.75  18780.19  19.73091  27.68952</a:t>
            </a:r>
          </a:p>
          <a:p>
            <a:pPr marL="0" indent="0">
              <a:buSzTx/>
              <a:buNone/>
              <a:defRPr b="1" sz="1100"/>
            </a:pPr>
            <a:r>
              <a:t>MAPE=27.68%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sz="1100"/>
            </a:pPr>
            <a:r>
              <a:t>From the above results it is clear that the Classical Decomposition Model Performs better.</a:t>
            </a:r>
          </a:p>
          <a:p>
            <a:pPr marL="0" indent="0">
              <a:buSzTx/>
              <a:buNone/>
              <a:defRPr sz="1100"/>
            </a:pPr>
            <a:r>
              <a:t>Classical Decomposition Forecasting model provides a MAPE reduction of 6.86% on the Auto Arima model. Therefore the Classical Decomposition Model will be used to forecast the demand for the future 6 month Period.</a:t>
            </a:r>
          </a:p>
        </p:txBody>
      </p:sp>
      <p:sp>
        <p:nvSpPr>
          <p:cNvPr id="277" name="Title 1"/>
          <p:cNvSpPr txBox="1"/>
          <p:nvPr>
            <p:ph type="title"/>
          </p:nvPr>
        </p:nvSpPr>
        <p:spPr>
          <a:xfrm>
            <a:off x="1136469" y="640080"/>
            <a:ext cx="9313817" cy="856138"/>
          </a:xfrm>
          <a:prstGeom prst="rect">
            <a:avLst/>
          </a:prstGeom>
        </p:spPr>
        <p:txBody>
          <a:bodyPr/>
          <a:lstStyle>
            <a:lvl1pPr defTabSz="704087">
              <a:defRPr b="1" sz="3000"/>
            </a:lvl1pPr>
          </a:lstStyle>
          <a:p>
            <a:pPr/>
            <a:r>
              <a:t>Model Evaluation/Forecasting - APAC Consumer Sales </a:t>
            </a:r>
          </a:p>
        </p:txBody>
      </p:sp>
      <p:sp>
        <p:nvSpPr>
          <p:cNvPr id="278" name="Sales Forecast for the next 6 Months"/>
          <p:cNvSpPr txBox="1"/>
          <p:nvPr/>
        </p:nvSpPr>
        <p:spPr>
          <a:xfrm>
            <a:off x="7285496" y="2412397"/>
            <a:ext cx="400763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Sales Forecast for the next 6 Months</a:t>
            </a:r>
          </a:p>
        </p:txBody>
      </p:sp>
      <p:pic>
        <p:nvPicPr>
          <p:cNvPr id="279" name="Screen Shot 2018-10-28 at 10.50.46 PM.png" descr="Screen Shot 2018-10-28 at 10.50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3264" y="3338593"/>
            <a:ext cx="2832102" cy="157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ontent Placeholder 2"/>
          <p:cNvSpPr txBox="1"/>
          <p:nvPr>
            <p:ph type="body" sz="half" idx="1"/>
          </p:nvPr>
        </p:nvSpPr>
        <p:spPr>
          <a:xfrm>
            <a:off x="418022" y="1696916"/>
            <a:ext cx="6911749" cy="44525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100"/>
            </a:pPr>
            <a:r>
              <a:t>A. Classical Decomposition Model Evaluation Result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b="1" sz="1100"/>
            </a:pPr>
            <a:r>
              <a:t>                         ME          RMSE          MAE           MPE       MAPE</a:t>
            </a:r>
          </a:p>
          <a:p>
            <a:pPr marL="0" indent="0">
              <a:buSzTx/>
              <a:buNone/>
              <a:defRPr sz="1100"/>
            </a:pPr>
            <a:r>
              <a:t>Test set      -19.25783.    189.3226      127.333.    -10.38272      21.98432</a:t>
            </a:r>
          </a:p>
          <a:p>
            <a:pPr marL="0" indent="0">
              <a:buSzTx/>
              <a:buNone/>
              <a:defRPr b="1" sz="1100"/>
            </a:pPr>
            <a:r>
              <a:t>MAPE=21.98%</a:t>
            </a:r>
          </a:p>
          <a:p>
            <a:pPr marL="0" indent="0">
              <a:buSzTx/>
              <a:buNone/>
              <a:defRPr b="1" sz="1100"/>
            </a:pPr>
          </a:p>
          <a:p>
            <a:pPr marL="0" indent="0">
              <a:buSzTx/>
              <a:buNone/>
              <a:defRPr b="1" sz="1100"/>
            </a:pPr>
            <a:r>
              <a:t>B. Auto ARIMA Model Evaluation Results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b="1" sz="1100"/>
            </a:pPr>
            <a:r>
              <a:t>                     ME            RMSE         MAE             MPE          MAPE</a:t>
            </a:r>
          </a:p>
          <a:p>
            <a:pPr marL="0" indent="0">
              <a:buSzTx/>
              <a:buNone/>
              <a:defRPr sz="1100"/>
            </a:pPr>
            <a:r>
              <a:t>Test set     242.746       316.7626       253.8108      27.53891     30.13319</a:t>
            </a:r>
          </a:p>
          <a:p>
            <a:pPr marL="0" indent="0">
              <a:buSzTx/>
              <a:buNone/>
              <a:defRPr b="1" sz="1100"/>
            </a:pPr>
            <a:r>
              <a:t>MAPE=30.13%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sz="1100"/>
            </a:pPr>
            <a:r>
              <a:t>From the above results it is clear that the Classical Decomposition Model Performs better.</a:t>
            </a:r>
          </a:p>
          <a:p>
            <a:pPr marL="0" indent="0">
              <a:buSzTx/>
              <a:buNone/>
              <a:defRPr sz="1100"/>
            </a:pPr>
            <a:r>
              <a:t>Classical Decomposition Forecasting model provides a MAPE reduction of 8.15% on the Auto Arima model. Therefore the Classical Decomposition Model will be used to forecast the demand for the future 6 month Period</a:t>
            </a:r>
          </a:p>
        </p:txBody>
      </p:sp>
      <p:sp>
        <p:nvSpPr>
          <p:cNvPr id="282" name="Title 1"/>
          <p:cNvSpPr txBox="1"/>
          <p:nvPr>
            <p:ph type="title"/>
          </p:nvPr>
        </p:nvSpPr>
        <p:spPr>
          <a:xfrm>
            <a:off x="1136469" y="640080"/>
            <a:ext cx="9313817" cy="856138"/>
          </a:xfrm>
          <a:prstGeom prst="rect">
            <a:avLst/>
          </a:prstGeom>
        </p:spPr>
        <p:txBody>
          <a:bodyPr/>
          <a:lstStyle>
            <a:lvl1pPr defTabSz="694944">
              <a:defRPr b="1" sz="3000"/>
            </a:lvl1pPr>
          </a:lstStyle>
          <a:p>
            <a:pPr/>
            <a:r>
              <a:t>Model Evaluation/Forecasting - EU Consumer Demand </a:t>
            </a:r>
          </a:p>
        </p:txBody>
      </p:sp>
      <p:sp>
        <p:nvSpPr>
          <p:cNvPr id="283" name="Demand Forecast for the next 6 Months"/>
          <p:cNvSpPr txBox="1"/>
          <p:nvPr/>
        </p:nvSpPr>
        <p:spPr>
          <a:xfrm>
            <a:off x="7285496" y="2412397"/>
            <a:ext cx="433591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Demand Forecast for the next 6 Months</a:t>
            </a:r>
          </a:p>
        </p:txBody>
      </p:sp>
      <p:pic>
        <p:nvPicPr>
          <p:cNvPr id="284" name="Screen Shot 2018-10-28 at 10.55.34 PM.png" descr="Screen Shot 2018-10-28 at 10.55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4462" y="3212976"/>
            <a:ext cx="3394739" cy="1824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ontent Placeholder 2"/>
          <p:cNvSpPr txBox="1"/>
          <p:nvPr>
            <p:ph type="body" sz="half" idx="1"/>
          </p:nvPr>
        </p:nvSpPr>
        <p:spPr>
          <a:xfrm>
            <a:off x="418022" y="1696916"/>
            <a:ext cx="6911749" cy="44525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100"/>
            </a:pPr>
            <a:r>
              <a:t>A. Classical Decomposition Model Evaluation Result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b="1" sz="1100"/>
            </a:pPr>
            <a:r>
              <a:t>                     ME           RMSE            MAE           MPE           MAPE</a:t>
            </a:r>
          </a:p>
          <a:p>
            <a:pPr marL="0" indent="0">
              <a:buSzTx/>
              <a:buNone/>
              <a:defRPr sz="1100"/>
            </a:pPr>
            <a:r>
              <a:t>Test set     4172.431      13736.59      10622.04       2.259534      20.73958</a:t>
            </a:r>
          </a:p>
          <a:p>
            <a:pPr marL="0" indent="0">
              <a:buSzTx/>
              <a:buNone/>
              <a:defRPr b="1" sz="1100"/>
            </a:pPr>
            <a:r>
              <a:t>MAPE=20.73%</a:t>
            </a:r>
          </a:p>
          <a:p>
            <a:pPr marL="0" indent="0">
              <a:buSzTx/>
              <a:buNone/>
              <a:defRPr b="1" sz="1100"/>
            </a:pPr>
          </a:p>
          <a:p>
            <a:pPr marL="0" indent="0">
              <a:buSzTx/>
              <a:buNone/>
              <a:defRPr b="1" sz="1100"/>
            </a:pPr>
            <a:r>
              <a:t>B. Auto ARIMA Model Evaluation Results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sz="1100"/>
            </a:pPr>
            <a:r>
              <a:t> </a:t>
            </a:r>
            <a:r>
              <a:rPr b="1"/>
              <a:t>                  ME           RMSE         MAE       MPE       MAPE</a:t>
            </a:r>
          </a:p>
          <a:p>
            <a:pPr marL="0" indent="0">
              <a:buSzTx/>
              <a:buNone/>
              <a:defRPr sz="1100"/>
            </a:pPr>
            <a:r>
              <a:t>Test set     12935.2     19499.13     16687.6     17.678       28.9226</a:t>
            </a:r>
          </a:p>
          <a:p>
            <a:pPr marL="0" indent="0">
              <a:buSzTx/>
              <a:buNone/>
              <a:defRPr b="1" sz="1100"/>
            </a:pPr>
            <a:r>
              <a:t>MAPE=28.92%</a:t>
            </a:r>
          </a:p>
          <a:p>
            <a:pPr marL="0" indent="0">
              <a:buSzTx/>
              <a:buNone/>
              <a:defRPr sz="1100"/>
            </a:pPr>
          </a:p>
          <a:p>
            <a:pPr marL="0" indent="0">
              <a:buSzTx/>
              <a:buNone/>
              <a:defRPr sz="1100"/>
            </a:pPr>
            <a:r>
              <a:t>From the above results it is clear that the Classical Decomposition Model Performs better.</a:t>
            </a:r>
          </a:p>
          <a:p>
            <a:pPr marL="0" indent="0">
              <a:buSzTx/>
              <a:buNone/>
              <a:defRPr sz="1100"/>
            </a:pPr>
            <a:r>
              <a:t>Classical Decomposition Forecasting model provides a MAPE reduction of 8.19% on the Auto Arima model.Therefore the Classical Decomposition Model will be used to forecast the demand for the future 6 month Period.</a:t>
            </a:r>
          </a:p>
        </p:txBody>
      </p:sp>
      <p:sp>
        <p:nvSpPr>
          <p:cNvPr id="287" name="Title 1"/>
          <p:cNvSpPr txBox="1"/>
          <p:nvPr>
            <p:ph type="title"/>
          </p:nvPr>
        </p:nvSpPr>
        <p:spPr>
          <a:xfrm>
            <a:off x="1136469" y="640080"/>
            <a:ext cx="9313817" cy="856138"/>
          </a:xfrm>
          <a:prstGeom prst="rect">
            <a:avLst/>
          </a:prstGeom>
        </p:spPr>
        <p:txBody>
          <a:bodyPr/>
          <a:lstStyle>
            <a:lvl1pPr defTabSz="740662">
              <a:defRPr b="1" sz="3200"/>
            </a:lvl1pPr>
          </a:lstStyle>
          <a:p>
            <a:pPr/>
            <a:r>
              <a:t>Model Evaluation/Forecasting - EU Consumer Sales </a:t>
            </a:r>
          </a:p>
        </p:txBody>
      </p:sp>
      <p:sp>
        <p:nvSpPr>
          <p:cNvPr id="288" name="Sales Forecast for the next 6 Months"/>
          <p:cNvSpPr txBox="1"/>
          <p:nvPr/>
        </p:nvSpPr>
        <p:spPr>
          <a:xfrm>
            <a:off x="7285496" y="2412397"/>
            <a:ext cx="400763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Sales Forecast for the next 6 Months</a:t>
            </a:r>
          </a:p>
        </p:txBody>
      </p:sp>
      <p:pic>
        <p:nvPicPr>
          <p:cNvPr id="289" name="Screen Shot 2018-10-28 at 10.58.23 PM.png" descr="Screen Shot 2018-10-28 at 10.58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2314" y="3305571"/>
            <a:ext cx="2794002" cy="157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/>
          <p:nvPr>
            <p:ph type="title"/>
          </p:nvPr>
        </p:nvSpPr>
        <p:spPr>
          <a:xfrm>
            <a:off x="1098369" y="259079"/>
            <a:ext cx="9313817" cy="856137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 </a:t>
            </a:r>
            <a:r>
              <a:rPr sz="2800"/>
              <a:t>Problem solving methodology</a:t>
            </a:r>
          </a:p>
        </p:txBody>
      </p:sp>
      <p:grpSp>
        <p:nvGrpSpPr>
          <p:cNvPr id="122" name="Data Understanding"/>
          <p:cNvGrpSpPr/>
          <p:nvPr/>
        </p:nvGrpSpPr>
        <p:grpSpPr>
          <a:xfrm>
            <a:off x="4734123" y="1823220"/>
            <a:ext cx="2725411" cy="461081"/>
            <a:chOff x="-1" y="0"/>
            <a:chExt cx="2725409" cy="461079"/>
          </a:xfrm>
        </p:grpSpPr>
        <p:sp>
          <p:nvSpPr>
            <p:cNvPr id="120" name="Rectangle"/>
            <p:cNvSpPr/>
            <p:nvPr/>
          </p:nvSpPr>
          <p:spPr>
            <a:xfrm>
              <a:off x="-2" y="-1"/>
              <a:ext cx="2725411" cy="46108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21" name="Data Understanding"/>
            <p:cNvSpPr txBox="1"/>
            <p:nvPr/>
          </p:nvSpPr>
          <p:spPr>
            <a:xfrm>
              <a:off x="-2" y="51466"/>
              <a:ext cx="272541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Data Understanding</a:t>
              </a:r>
            </a:p>
          </p:txBody>
        </p:sp>
      </p:grpSp>
      <p:sp>
        <p:nvSpPr>
          <p:cNvPr id="123" name="Line"/>
          <p:cNvSpPr/>
          <p:nvPr/>
        </p:nvSpPr>
        <p:spPr>
          <a:xfrm>
            <a:off x="6075774" y="2289323"/>
            <a:ext cx="5" cy="37987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26" name="Data Preparation"/>
          <p:cNvGrpSpPr/>
          <p:nvPr/>
        </p:nvGrpSpPr>
        <p:grpSpPr>
          <a:xfrm>
            <a:off x="4732465" y="2693222"/>
            <a:ext cx="2686616" cy="461078"/>
            <a:chOff x="-1" y="0"/>
            <a:chExt cx="2686615" cy="461076"/>
          </a:xfrm>
        </p:grpSpPr>
        <p:sp>
          <p:nvSpPr>
            <p:cNvPr id="124" name="Rectangle"/>
            <p:cNvSpPr/>
            <p:nvPr/>
          </p:nvSpPr>
          <p:spPr>
            <a:xfrm>
              <a:off x="-2" y="0"/>
              <a:ext cx="2686616" cy="46107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25" name="Data Preparation"/>
            <p:cNvSpPr txBox="1"/>
            <p:nvPr/>
          </p:nvSpPr>
          <p:spPr>
            <a:xfrm>
              <a:off x="-2" y="51466"/>
              <a:ext cx="2686616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Data Preparation</a:t>
              </a:r>
            </a:p>
          </p:txBody>
        </p:sp>
      </p:grpSp>
      <p:grpSp>
        <p:nvGrpSpPr>
          <p:cNvPr id="129" name="Model Building"/>
          <p:cNvGrpSpPr/>
          <p:nvPr/>
        </p:nvGrpSpPr>
        <p:grpSpPr>
          <a:xfrm>
            <a:off x="4732465" y="3563220"/>
            <a:ext cx="2686614" cy="461078"/>
            <a:chOff x="0" y="0"/>
            <a:chExt cx="2686612" cy="461076"/>
          </a:xfrm>
        </p:grpSpPr>
        <p:sp>
          <p:nvSpPr>
            <p:cNvPr id="127" name="Rectangle"/>
            <p:cNvSpPr/>
            <p:nvPr/>
          </p:nvSpPr>
          <p:spPr>
            <a:xfrm>
              <a:off x="-1" y="0"/>
              <a:ext cx="2686613" cy="46107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28" name="Model Building"/>
            <p:cNvSpPr txBox="1"/>
            <p:nvPr/>
          </p:nvSpPr>
          <p:spPr>
            <a:xfrm>
              <a:off x="-1" y="51466"/>
              <a:ext cx="2686613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Model Building</a:t>
              </a:r>
            </a:p>
          </p:txBody>
        </p:sp>
      </p:grpSp>
      <p:grpSp>
        <p:nvGrpSpPr>
          <p:cNvPr id="132" name="Model Evaluation"/>
          <p:cNvGrpSpPr/>
          <p:nvPr/>
        </p:nvGrpSpPr>
        <p:grpSpPr>
          <a:xfrm>
            <a:off x="4732465" y="4452216"/>
            <a:ext cx="2686616" cy="582563"/>
            <a:chOff x="-1" y="0"/>
            <a:chExt cx="2686615" cy="582562"/>
          </a:xfrm>
        </p:grpSpPr>
        <p:sp>
          <p:nvSpPr>
            <p:cNvPr id="130" name="Rectangle"/>
            <p:cNvSpPr/>
            <p:nvPr/>
          </p:nvSpPr>
          <p:spPr>
            <a:xfrm>
              <a:off x="-2" y="-1"/>
              <a:ext cx="2686616" cy="58256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31" name="Model Evaluation"/>
            <p:cNvSpPr txBox="1"/>
            <p:nvPr/>
          </p:nvSpPr>
          <p:spPr>
            <a:xfrm>
              <a:off x="-2" y="112209"/>
              <a:ext cx="2686616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Model Evaluation</a:t>
              </a:r>
            </a:p>
          </p:txBody>
        </p:sp>
      </p:grpSp>
      <p:sp>
        <p:nvSpPr>
          <p:cNvPr id="133" name="Line"/>
          <p:cNvSpPr/>
          <p:nvPr/>
        </p:nvSpPr>
        <p:spPr>
          <a:xfrm>
            <a:off x="6075774" y="3178324"/>
            <a:ext cx="5" cy="379869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4" name="Line"/>
          <p:cNvSpPr/>
          <p:nvPr/>
        </p:nvSpPr>
        <p:spPr>
          <a:xfrm>
            <a:off x="6075774" y="4067323"/>
            <a:ext cx="5" cy="379869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37" name="There are 24 attributes for each transaction…"/>
          <p:cNvGrpSpPr/>
          <p:nvPr/>
        </p:nvGrpSpPr>
        <p:grpSpPr>
          <a:xfrm>
            <a:off x="7507688" y="1410903"/>
            <a:ext cx="2957116" cy="1285708"/>
            <a:chOff x="0" y="0"/>
            <a:chExt cx="2957115" cy="1285706"/>
          </a:xfrm>
        </p:grpSpPr>
        <p:sp>
          <p:nvSpPr>
            <p:cNvPr id="135" name="Shape"/>
            <p:cNvSpPr/>
            <p:nvPr/>
          </p:nvSpPr>
          <p:spPr>
            <a:xfrm>
              <a:off x="-1" y="-1"/>
              <a:ext cx="2957116" cy="1285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348" y="0"/>
                  </a:moveTo>
                  <a:cubicBezTo>
                    <a:pt x="2088" y="0"/>
                    <a:pt x="1878" y="484"/>
                    <a:pt x="1878" y="1080"/>
                  </a:cubicBezTo>
                  <a:lnTo>
                    <a:pt x="1878" y="8640"/>
                  </a:lnTo>
                  <a:lnTo>
                    <a:pt x="0" y="10800"/>
                  </a:lnTo>
                  <a:lnTo>
                    <a:pt x="1878" y="12960"/>
                  </a:lnTo>
                  <a:lnTo>
                    <a:pt x="1878" y="20520"/>
                  </a:lnTo>
                  <a:cubicBezTo>
                    <a:pt x="1878" y="21116"/>
                    <a:pt x="2088" y="21600"/>
                    <a:pt x="2348" y="21600"/>
                  </a:cubicBezTo>
                  <a:lnTo>
                    <a:pt x="21130" y="21600"/>
                  </a:lnTo>
                  <a:cubicBezTo>
                    <a:pt x="21390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390" y="0"/>
                    <a:pt x="21130" y="0"/>
                  </a:cubicBezTo>
                  <a:lnTo>
                    <a:pt x="234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136" name="There are 24 attributes for each transaction…"/>
            <p:cNvSpPr txBox="1"/>
            <p:nvPr/>
          </p:nvSpPr>
          <p:spPr>
            <a:xfrm>
              <a:off x="271536" y="139933"/>
              <a:ext cx="2685577" cy="100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144375" indent="-144375">
                <a:buSzPct val="100000"/>
                <a:buChar char="•"/>
                <a:defRPr sz="1000"/>
              </a:pPr>
              <a:r>
                <a:t>There are 24 attributes for each transaction</a:t>
              </a:r>
            </a:p>
            <a:p>
              <a:pPr marL="144375" indent="-144375">
                <a:buSzPct val="100000"/>
                <a:buChar char="•"/>
                <a:defRPr sz="1000"/>
              </a:pPr>
              <a:r>
                <a:t>There are 7 geographical market sectors -APAC,EU,EMEA,LATAM,AFRICA,CANADA and US</a:t>
              </a:r>
            </a:p>
            <a:p>
              <a:pPr marL="120315" indent="-120315">
                <a:buSzPct val="100000"/>
                <a:buChar char="•"/>
                <a:defRPr sz="1000"/>
              </a:pPr>
              <a:r>
                <a:t>There are 3 segments that customer belong to - Consumer ,Corporate and Home Office </a:t>
              </a:r>
            </a:p>
          </p:txBody>
        </p:sp>
      </p:grpSp>
      <p:grpSp>
        <p:nvGrpSpPr>
          <p:cNvPr id="140" name="Create 21 subsets based on the market and the customer segment level.…"/>
          <p:cNvGrpSpPr/>
          <p:nvPr/>
        </p:nvGrpSpPr>
        <p:grpSpPr>
          <a:xfrm>
            <a:off x="109103" y="1822344"/>
            <a:ext cx="4576868" cy="1735754"/>
            <a:chOff x="0" y="0"/>
            <a:chExt cx="4576866" cy="1735752"/>
          </a:xfrm>
        </p:grpSpPr>
        <p:sp>
          <p:nvSpPr>
            <p:cNvPr id="138" name="Shape"/>
            <p:cNvSpPr/>
            <p:nvPr/>
          </p:nvSpPr>
          <p:spPr>
            <a:xfrm>
              <a:off x="-1" y="0"/>
              <a:ext cx="4576868" cy="173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4" y="0"/>
                  </a:moveTo>
                  <a:cubicBezTo>
                    <a:pt x="150" y="0"/>
                    <a:pt x="0" y="395"/>
                    <a:pt x="0" y="881"/>
                  </a:cubicBezTo>
                  <a:lnTo>
                    <a:pt x="0" y="20719"/>
                  </a:lnTo>
                  <a:cubicBezTo>
                    <a:pt x="0" y="21205"/>
                    <a:pt x="150" y="21600"/>
                    <a:pt x="334" y="21600"/>
                  </a:cubicBezTo>
                  <a:lnTo>
                    <a:pt x="13920" y="21600"/>
                  </a:lnTo>
                  <a:cubicBezTo>
                    <a:pt x="14105" y="21600"/>
                    <a:pt x="14254" y="21205"/>
                    <a:pt x="14254" y="20719"/>
                  </a:cubicBezTo>
                  <a:lnTo>
                    <a:pt x="14254" y="15325"/>
                  </a:lnTo>
                  <a:lnTo>
                    <a:pt x="21600" y="13563"/>
                  </a:lnTo>
                  <a:lnTo>
                    <a:pt x="14254" y="11800"/>
                  </a:lnTo>
                  <a:lnTo>
                    <a:pt x="14254" y="881"/>
                  </a:lnTo>
                  <a:cubicBezTo>
                    <a:pt x="14254" y="395"/>
                    <a:pt x="14105" y="0"/>
                    <a:pt x="13920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000">
                  <a:solidFill>
                    <a:srgbClr val="333333"/>
                  </a:solidFill>
                </a:defRPr>
              </a:pPr>
            </a:p>
          </p:txBody>
        </p:sp>
        <p:sp>
          <p:nvSpPr>
            <p:cNvPr id="139" name="Create 21 subsets based on the market and the customer segment level.…"/>
            <p:cNvSpPr txBox="1"/>
            <p:nvPr/>
          </p:nvSpPr>
          <p:spPr>
            <a:xfrm>
              <a:off x="-1" y="60156"/>
              <a:ext cx="2945545" cy="1615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160420" indent="-160420">
                <a:buSzPct val="100000"/>
                <a:buChar char="•"/>
                <a:defRPr sz="1000">
                  <a:solidFill>
                    <a:srgbClr val="333333"/>
                  </a:solidFill>
                </a:defRPr>
              </a:pPr>
              <a:r>
                <a:t>Create 21 subsets based on the market and the customer segment level.</a:t>
              </a:r>
            </a:p>
            <a:p>
              <a:pPr marL="160420" indent="-160420">
                <a:buSzPct val="100000"/>
                <a:buChar char="•"/>
                <a:defRPr sz="1000">
                  <a:solidFill>
                    <a:srgbClr val="333333"/>
                  </a:solidFill>
                </a:defRPr>
              </a:pPr>
              <a:r>
                <a:t>convert the transaction-level data into a time series.</a:t>
              </a:r>
            </a:p>
            <a:p>
              <a:pPr marL="160420" indent="-160420">
                <a:buSzPct val="100000"/>
                <a:buChar char="•"/>
                <a:defRPr sz="1000">
                  <a:solidFill>
                    <a:srgbClr val="333333"/>
                  </a:solidFill>
                </a:defRPr>
              </a:pPr>
              <a:r>
                <a:t>aggregate the 3 attributes  - Sales, Quantity &amp; Profit, over the Order Date to arrive at monthly values for these attributes</a:t>
              </a:r>
            </a:p>
            <a:p>
              <a:pPr marL="160420" indent="-160420">
                <a:buSzPct val="100000"/>
                <a:buChar char="•"/>
                <a:defRPr sz="1000">
                  <a:solidFill>
                    <a:srgbClr val="333333"/>
                  </a:solidFill>
                </a:defRPr>
              </a:pPr>
              <a:r>
                <a:t>Find the 2 most profitable and consistently profitable segments using coefficient of variation.</a:t>
              </a:r>
            </a:p>
          </p:txBody>
        </p:sp>
      </p:grpSp>
      <p:grpSp>
        <p:nvGrpSpPr>
          <p:cNvPr id="143" name="Smoothen the data…"/>
          <p:cNvGrpSpPr/>
          <p:nvPr/>
        </p:nvGrpSpPr>
        <p:grpSpPr>
          <a:xfrm>
            <a:off x="7462451" y="3185329"/>
            <a:ext cx="4278321" cy="1011645"/>
            <a:chOff x="-1" y="-2"/>
            <a:chExt cx="4278320" cy="1011644"/>
          </a:xfrm>
        </p:grpSpPr>
        <p:sp>
          <p:nvSpPr>
            <p:cNvPr id="141" name="Shape"/>
            <p:cNvSpPr/>
            <p:nvPr/>
          </p:nvSpPr>
          <p:spPr>
            <a:xfrm>
              <a:off x="-2" y="-3"/>
              <a:ext cx="4278322" cy="101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37" y="0"/>
                  </a:moveTo>
                  <a:cubicBezTo>
                    <a:pt x="4860" y="0"/>
                    <a:pt x="4717" y="607"/>
                    <a:pt x="4717" y="1356"/>
                  </a:cubicBezTo>
                  <a:lnTo>
                    <a:pt x="4717" y="10770"/>
                  </a:lnTo>
                  <a:lnTo>
                    <a:pt x="0" y="13482"/>
                  </a:lnTo>
                  <a:lnTo>
                    <a:pt x="4717" y="16194"/>
                  </a:lnTo>
                  <a:lnTo>
                    <a:pt x="4717" y="20244"/>
                  </a:lnTo>
                  <a:cubicBezTo>
                    <a:pt x="4717" y="20993"/>
                    <a:pt x="4860" y="21600"/>
                    <a:pt x="5037" y="21600"/>
                  </a:cubicBezTo>
                  <a:lnTo>
                    <a:pt x="21279" y="21600"/>
                  </a:lnTo>
                  <a:cubicBezTo>
                    <a:pt x="21456" y="21600"/>
                    <a:pt x="21600" y="20993"/>
                    <a:pt x="21600" y="20244"/>
                  </a:cubicBezTo>
                  <a:lnTo>
                    <a:pt x="21600" y="1356"/>
                  </a:lnTo>
                  <a:cubicBezTo>
                    <a:pt x="21600" y="607"/>
                    <a:pt x="21456" y="0"/>
                    <a:pt x="21279" y="0"/>
                  </a:cubicBezTo>
                  <a:lnTo>
                    <a:pt x="503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000">
                  <a:solidFill>
                    <a:srgbClr val="333333"/>
                  </a:solidFill>
                </a:defRPr>
              </a:pPr>
            </a:p>
          </p:txBody>
        </p:sp>
        <p:sp>
          <p:nvSpPr>
            <p:cNvPr id="142" name="Smoothen the data…"/>
            <p:cNvSpPr txBox="1"/>
            <p:nvPr/>
          </p:nvSpPr>
          <p:spPr>
            <a:xfrm>
              <a:off x="949483" y="79099"/>
              <a:ext cx="3328835" cy="85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160420" indent="-160420">
                <a:buSzPct val="100000"/>
                <a:buChar char="•"/>
                <a:defRPr sz="1000">
                  <a:solidFill>
                    <a:srgbClr val="333333"/>
                  </a:solidFill>
                </a:defRPr>
              </a:pPr>
              <a:r>
                <a:t>Smoothen the data</a:t>
              </a:r>
            </a:p>
            <a:p>
              <a:pPr marL="160420" indent="-160420">
                <a:buSzPct val="100000"/>
                <a:buChar char="•"/>
                <a:defRPr sz="1000">
                  <a:solidFill>
                    <a:srgbClr val="333333"/>
                  </a:solidFill>
                </a:defRPr>
              </a:pPr>
              <a:r>
                <a:t>Use classical decomposition and auto ARIMA for forecasting</a:t>
              </a:r>
            </a:p>
            <a:p>
              <a:pPr marL="160420" indent="-160420">
                <a:buSzPct val="100000"/>
                <a:buChar char="•"/>
                <a:defRPr sz="1000">
                  <a:solidFill>
                    <a:srgbClr val="333333"/>
                  </a:solidFill>
                </a:defRPr>
              </a:pPr>
              <a:r>
                <a:t>Forecast the sales and quantity for the next 6 months for the 2 most profitable segments</a:t>
              </a:r>
            </a:p>
          </p:txBody>
        </p:sp>
      </p:grpSp>
      <p:grpSp>
        <p:nvGrpSpPr>
          <p:cNvPr id="146" name="Test the accuracy of the forecast the separated out last 6 months values from the dataset…"/>
          <p:cNvGrpSpPr/>
          <p:nvPr/>
        </p:nvGrpSpPr>
        <p:grpSpPr>
          <a:xfrm>
            <a:off x="526876" y="4063993"/>
            <a:ext cx="4196168" cy="1358910"/>
            <a:chOff x="-1" y="-1"/>
            <a:chExt cx="4196166" cy="1358908"/>
          </a:xfrm>
        </p:grpSpPr>
        <p:sp>
          <p:nvSpPr>
            <p:cNvPr id="144" name="Shape"/>
            <p:cNvSpPr/>
            <p:nvPr/>
          </p:nvSpPr>
          <p:spPr>
            <a:xfrm>
              <a:off x="-2" y="-2"/>
              <a:ext cx="4196168" cy="1358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7" y="0"/>
                  </a:moveTo>
                  <a:cubicBezTo>
                    <a:pt x="146" y="0"/>
                    <a:pt x="0" y="452"/>
                    <a:pt x="0" y="1009"/>
                  </a:cubicBezTo>
                  <a:lnTo>
                    <a:pt x="0" y="20591"/>
                  </a:lnTo>
                  <a:cubicBezTo>
                    <a:pt x="0" y="21148"/>
                    <a:pt x="146" y="21600"/>
                    <a:pt x="327" y="21600"/>
                  </a:cubicBezTo>
                  <a:lnTo>
                    <a:pt x="14111" y="21600"/>
                  </a:lnTo>
                  <a:cubicBezTo>
                    <a:pt x="14291" y="21600"/>
                    <a:pt x="14437" y="21148"/>
                    <a:pt x="14437" y="20591"/>
                  </a:cubicBezTo>
                  <a:lnTo>
                    <a:pt x="14437" y="14238"/>
                  </a:lnTo>
                  <a:lnTo>
                    <a:pt x="21600" y="12226"/>
                  </a:lnTo>
                  <a:lnTo>
                    <a:pt x="14437" y="10207"/>
                  </a:lnTo>
                  <a:lnTo>
                    <a:pt x="14437" y="1009"/>
                  </a:lnTo>
                  <a:cubicBezTo>
                    <a:pt x="14437" y="452"/>
                    <a:pt x="14291" y="0"/>
                    <a:pt x="14111" y="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000">
                  <a:solidFill>
                    <a:srgbClr val="333333"/>
                  </a:solidFill>
                </a:defRPr>
              </a:pPr>
            </a:p>
          </p:txBody>
        </p:sp>
        <p:sp>
          <p:nvSpPr>
            <p:cNvPr id="145" name="Test the accuracy of the forecast the separated out last 6 months values from the dataset…"/>
            <p:cNvSpPr txBox="1"/>
            <p:nvPr/>
          </p:nvSpPr>
          <p:spPr>
            <a:xfrm>
              <a:off x="-1" y="100333"/>
              <a:ext cx="2767185" cy="1158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160420" indent="-160420">
                <a:buSzPct val="100000"/>
                <a:buChar char="•"/>
                <a:defRPr sz="1000">
                  <a:solidFill>
                    <a:srgbClr val="333333"/>
                  </a:solidFill>
                </a:defRPr>
              </a:pPr>
              <a:r>
                <a:t>Test the accuracy of the forecast the separated out last 6 months values from the dataset</a:t>
              </a:r>
            </a:p>
            <a:p>
              <a:pPr marL="160420" indent="-160420">
                <a:buSzPct val="100000"/>
                <a:buChar char="•"/>
                <a:defRPr sz="1000">
                  <a:solidFill>
                    <a:srgbClr val="333333"/>
                  </a:solidFill>
                </a:defRPr>
              </a:pPr>
              <a:r>
                <a:t>Check the 6 months forecast using the out-of-sample figures.</a:t>
              </a:r>
            </a:p>
            <a:p>
              <a:pPr marL="160420" indent="-160420">
                <a:buSzPct val="100000"/>
                <a:buChar char="•"/>
                <a:defRPr sz="1000">
                  <a:solidFill>
                    <a:srgbClr val="333333"/>
                  </a:solidFill>
                </a:defRPr>
              </a:pPr>
              <a:r>
                <a:t>Use MAPE as a means to evaluate the model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/>
          <p:nvPr>
            <p:ph type="title"/>
          </p:nvPr>
        </p:nvSpPr>
        <p:spPr>
          <a:xfrm>
            <a:off x="2444569" y="1287780"/>
            <a:ext cx="9313817" cy="85613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 </a:t>
            </a:r>
            <a:r>
              <a:rPr b="0" sz="2800"/>
              <a:t>EDA</a:t>
            </a:r>
          </a:p>
        </p:txBody>
      </p:sp>
      <p:graphicFrame>
        <p:nvGraphicFramePr>
          <p:cNvPr id="149" name="Table"/>
          <p:cNvGraphicFramePr/>
          <p:nvPr/>
        </p:nvGraphicFramePr>
        <p:xfrm>
          <a:off x="1274232" y="1460500"/>
          <a:ext cx="7169533" cy="1491396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406839"/>
                <a:gridCol w="5762691"/>
              </a:tblGrid>
              <a:tr h="373796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Attribute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Details</a:t>
                      </a:r>
                    </a:p>
                  </a:txBody>
                  <a:tcPr marL="0" marR="0" marT="0" marB="0" anchor="t" anchorCtr="0" horzOverflow="overflow"/>
                </a:tc>
              </a:tr>
              <a:tr h="558800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Dimensions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200"/>
                        <a:t>No of Row=51290      
No of col=24</a:t>
                      </a:r>
                    </a:p>
                  </a:txBody>
                  <a:tcPr marL="0" marR="0" marT="0" marB="0" anchor="t" anchorCtr="0" horzOverflow="overflow"/>
                </a:tc>
              </a:tr>
              <a:tr h="279400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NAs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200"/>
                        <a:t>Postal.Code column has 41296 NAs.Other columns do not have NAs</a:t>
                      </a:r>
                    </a:p>
                  </a:txBody>
                  <a:tcPr marL="0" marR="0" marT="0" marB="0" anchor="t" anchorCtr="0" horzOverflow="overflow"/>
                </a:tc>
              </a:tr>
              <a:tr h="279400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Blank Values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200"/>
                        <a:t>None in the dataset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150" name="Title 1"/>
          <p:cNvSpPr txBox="1"/>
          <p:nvPr/>
        </p:nvSpPr>
        <p:spPr>
          <a:xfrm>
            <a:off x="1314269" y="259079"/>
            <a:ext cx="9313817" cy="85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defTabSz="914400">
              <a:lnSpc>
                <a:spcPct val="90000"/>
              </a:lnSpc>
              <a:defRPr b="1" sz="4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EDA</a:t>
            </a:r>
          </a:p>
        </p:txBody>
      </p:sp>
      <p:graphicFrame>
        <p:nvGraphicFramePr>
          <p:cNvPr id="151" name="Table"/>
          <p:cNvGraphicFramePr/>
          <p:nvPr/>
        </p:nvGraphicFramePr>
        <p:xfrm>
          <a:off x="1248832" y="4171950"/>
          <a:ext cx="4780735" cy="129072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40522"/>
                <a:gridCol w="2540212"/>
              </a:tblGrid>
              <a:tr h="4302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/>
                        <a:t>Column Name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/>
                        <a:t>Observations/Changes</a:t>
                      </a:r>
                    </a:p>
                  </a:txBody>
                  <a:tcPr marL="0" marR="0" marT="0" marB="0" anchor="t" anchorCtr="0" horzOverflow="overflow"/>
                </a:tc>
              </a:tr>
              <a:tr h="4302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200"/>
                        <a:t>Order.DAte,Ship.Date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200"/>
                        <a:t>Changed to date format</a:t>
                      </a:r>
                    </a:p>
                  </a:txBody>
                  <a:tcPr marL="0" marR="0" marT="0" marB="0" anchor="t" anchorCtr="0" horzOverflow="overflow"/>
                </a:tc>
              </a:tr>
              <a:tr h="43024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200"/>
                        <a:t>Segment,Market Segment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200"/>
                        <a:t>Both are combined to derive 21 subsets 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>
            <p:ph type="title"/>
          </p:nvPr>
        </p:nvSpPr>
        <p:spPr>
          <a:xfrm>
            <a:off x="1627891" y="260727"/>
            <a:ext cx="9313821" cy="510290"/>
          </a:xfrm>
          <a:prstGeom prst="rect">
            <a:avLst/>
          </a:prstGeom>
        </p:spPr>
        <p:txBody>
          <a:bodyPr/>
          <a:lstStyle>
            <a:lvl1pPr defTabSz="685800">
              <a:defRPr b="1" sz="3000"/>
            </a:lvl1pPr>
          </a:lstStyle>
          <a:p>
            <a:pPr/>
            <a:r>
              <a:t>EDA - Plotting profits across segments</a:t>
            </a:r>
          </a:p>
        </p:txBody>
      </p:sp>
      <p:pic>
        <p:nvPicPr>
          <p:cNvPr id="154" name="Screen Shot 2018-10-28 at 2.38.34 PM.png" descr="Screen Shot 2018-10-28 at 2.38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942" y="867114"/>
            <a:ext cx="10990116" cy="5968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8-10-28 at 11.28.20 PM.png" descr="Screen Shot 2018-10-28 at 11.28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6937" y="188705"/>
            <a:ext cx="6643757" cy="6524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title"/>
          </p:nvPr>
        </p:nvSpPr>
        <p:spPr>
          <a:xfrm>
            <a:off x="1627892" y="260727"/>
            <a:ext cx="6554997" cy="510290"/>
          </a:xfrm>
          <a:prstGeom prst="rect">
            <a:avLst/>
          </a:prstGeom>
        </p:spPr>
        <p:txBody>
          <a:bodyPr/>
          <a:lstStyle>
            <a:lvl1pPr defTabSz="594359">
              <a:defRPr b="1" sz="2000"/>
            </a:lvl1pPr>
          </a:lstStyle>
          <a:p>
            <a:pPr/>
            <a:r>
              <a:t>EDA - Plotting ‘Coefficient of Variation’ across segments</a:t>
            </a:r>
          </a:p>
        </p:txBody>
      </p:sp>
      <p:pic>
        <p:nvPicPr>
          <p:cNvPr id="159" name="Screen Shot 2018-10-28 at 2.39.11 PM.png" descr="Screen Shot 2018-10-28 at 2.39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405" y="930071"/>
            <a:ext cx="10845190" cy="5897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een Shot 2018-10-28 at 11.27.50 PM.png" descr="Screen Shot 2018-10-28 at 11.27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975" y="1060655"/>
            <a:ext cx="9855068" cy="575420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Coefficient of Variation"/>
          <p:cNvSpPr txBox="1"/>
          <p:nvPr/>
        </p:nvSpPr>
        <p:spPr>
          <a:xfrm>
            <a:off x="5015267" y="399853"/>
            <a:ext cx="2383216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Coefficient of Variation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ontent Placeholder 2"/>
          <p:cNvSpPr txBox="1"/>
          <p:nvPr>
            <p:ph type="body" idx="1"/>
          </p:nvPr>
        </p:nvSpPr>
        <p:spPr>
          <a:xfrm>
            <a:off x="404948" y="1854922"/>
            <a:ext cx="11168744" cy="434427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t>Based on analysis, following two segments are selected as 2 profitable(consistently profitable) segments,</a:t>
            </a:r>
          </a:p>
          <a:p>
            <a:pPr marL="0" indent="0">
              <a:buSzTx/>
              <a:buNone/>
              <a:defRPr sz="1800"/>
            </a:pPr>
          </a:p>
          <a:p>
            <a:pPr marL="0" indent="0">
              <a:buSzTx/>
              <a:buNone/>
              <a:defRPr sz="1800"/>
            </a:pPr>
            <a:r>
              <a:t>1.APAC-Consumer</a:t>
            </a:r>
          </a:p>
          <a:p>
            <a:pPr marL="0" indent="0">
              <a:buSzTx/>
              <a:buNone/>
              <a:defRPr sz="1800"/>
            </a:pPr>
          </a:p>
          <a:p>
            <a:pPr marL="0" indent="0">
              <a:buSzTx/>
              <a:buNone/>
              <a:defRPr sz="1800"/>
            </a:pPr>
            <a:r>
              <a:t>2..EU-Consumer</a:t>
            </a:r>
          </a:p>
        </p:txBody>
      </p:sp>
      <p:sp>
        <p:nvSpPr>
          <p:cNvPr id="165" name="Title 1"/>
          <p:cNvSpPr txBox="1"/>
          <p:nvPr>
            <p:ph type="title"/>
          </p:nvPr>
        </p:nvSpPr>
        <p:spPr>
          <a:xfrm>
            <a:off x="1136469" y="640080"/>
            <a:ext cx="9313817" cy="856138"/>
          </a:xfrm>
          <a:prstGeom prst="rect">
            <a:avLst/>
          </a:prstGeom>
        </p:spPr>
        <p:txBody>
          <a:bodyPr/>
          <a:lstStyle>
            <a:lvl1pPr defTabSz="795527">
              <a:defRPr b="1" sz="3400"/>
            </a:lvl1pPr>
          </a:lstStyle>
          <a:p>
            <a:pPr/>
            <a:r>
              <a:t>Two Profitable(Consistently profitable segments)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